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7" r:id="rId2"/>
    <p:sldId id="258" r:id="rId3"/>
    <p:sldId id="370" r:id="rId4"/>
    <p:sldId id="269" r:id="rId5"/>
    <p:sldId id="270" r:id="rId6"/>
    <p:sldId id="271" r:id="rId7"/>
    <p:sldId id="276" r:id="rId8"/>
    <p:sldId id="285" r:id="rId9"/>
    <p:sldId id="348" r:id="rId10"/>
    <p:sldId id="375" r:id="rId11"/>
    <p:sldId id="289" r:id="rId12"/>
    <p:sldId id="290" r:id="rId13"/>
    <p:sldId id="292" r:id="rId14"/>
    <p:sldId id="295" r:id="rId15"/>
    <p:sldId id="306" r:id="rId16"/>
    <p:sldId id="307" r:id="rId17"/>
    <p:sldId id="308" r:id="rId18"/>
    <p:sldId id="314" r:id="rId19"/>
    <p:sldId id="316" r:id="rId20"/>
    <p:sldId id="350" r:id="rId21"/>
    <p:sldId id="317" r:id="rId22"/>
    <p:sldId id="318" r:id="rId23"/>
    <p:sldId id="354" r:id="rId24"/>
    <p:sldId id="357" r:id="rId25"/>
    <p:sldId id="372" r:id="rId26"/>
    <p:sldId id="358" r:id="rId27"/>
    <p:sldId id="359" r:id="rId28"/>
    <p:sldId id="360" r:id="rId29"/>
    <p:sldId id="363" r:id="rId30"/>
    <p:sldId id="364" r:id="rId31"/>
    <p:sldId id="365" r:id="rId32"/>
    <p:sldId id="366" r:id="rId33"/>
    <p:sldId id="367" r:id="rId34"/>
    <p:sldId id="368" r:id="rId35"/>
    <p:sldId id="369" r:id="rId36"/>
    <p:sldId id="373" r:id="rId37"/>
    <p:sldId id="347" r:id="rId38"/>
    <p:sldId id="374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8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25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067B9-D3F4-4B21-A6F0-DFA1867D32E4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0F1D2-C412-4F00-8C8D-B18DCDE3B2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695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B302F-5A7E-4E16-A850-35E50882D775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C7DC7-F8FA-49E5-AB58-BEC4060BC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944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fld id="{5D18ED7F-06E8-4433-AB4A-E8D7C4F5A66C}" type="slidenum">
              <a:rPr lang="en-US" altLang="en-US" sz="1200" smtClean="0">
                <a:solidFill>
                  <a:schemeClr val="tx1"/>
                </a:solidFill>
              </a:rPr>
              <a:pPr/>
              <a:t>11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2E13D-0275-4EBC-8E5B-74539E01BFCA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13BEC-9773-4135-891C-4E6CA3B18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764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2E13D-0275-4EBC-8E5B-74539E01BFCA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13BEC-9773-4135-891C-4E6CA3B18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910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2E13D-0275-4EBC-8E5B-74539E01BFCA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13BEC-9773-4135-891C-4E6CA3B18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051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2E13D-0275-4EBC-8E5B-74539E01BFCA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13BEC-9773-4135-891C-4E6CA3B18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693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2E13D-0275-4EBC-8E5B-74539E01BFCA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13BEC-9773-4135-891C-4E6CA3B18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643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2E13D-0275-4EBC-8E5B-74539E01BFCA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13BEC-9773-4135-891C-4E6CA3B18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297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2E13D-0275-4EBC-8E5B-74539E01BFCA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13BEC-9773-4135-891C-4E6CA3B18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64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2E13D-0275-4EBC-8E5B-74539E01BFCA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13BEC-9773-4135-891C-4E6CA3B18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680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2E13D-0275-4EBC-8E5B-74539E01BFCA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13BEC-9773-4135-891C-4E6CA3B18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459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2E13D-0275-4EBC-8E5B-74539E01BFCA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13BEC-9773-4135-891C-4E6CA3B18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696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2E13D-0275-4EBC-8E5B-74539E01BFCA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13BEC-9773-4135-891C-4E6CA3B18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868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2E13D-0275-4EBC-8E5B-74539E01BFCA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13BEC-9773-4135-891C-4E6CA3B18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965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terscottconsult.co.uk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316038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3200" b="1" dirty="0" smtClean="0"/>
              <a:t>Improving your finances</a:t>
            </a:r>
          </a:p>
        </p:txBody>
      </p:sp>
      <p:sp>
        <p:nvSpPr>
          <p:cNvPr id="40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71600" y="4005064"/>
            <a:ext cx="7488832" cy="2016224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80000"/>
              </a:lnSpc>
            </a:pPr>
            <a:endParaRPr lang="en-US" altLang="en-US" sz="2000" dirty="0" smtClean="0"/>
          </a:p>
          <a:p>
            <a:pPr algn="l" eaLnBrk="1" hangingPunct="1">
              <a:lnSpc>
                <a:spcPct val="80000"/>
              </a:lnSpc>
            </a:pPr>
            <a:r>
              <a:rPr lang="en-US" altLang="en-US" sz="2400" dirty="0" smtClean="0"/>
              <a:t>Peter Scott</a:t>
            </a:r>
          </a:p>
          <a:p>
            <a:pPr algn="l" eaLnBrk="1" hangingPunct="1">
              <a:lnSpc>
                <a:spcPct val="80000"/>
              </a:lnSpc>
            </a:pPr>
            <a:r>
              <a:rPr lang="en-US" altLang="en-US" sz="2400" dirty="0" smtClean="0"/>
              <a:t>Peter Scott Consulting</a:t>
            </a:r>
          </a:p>
          <a:p>
            <a:pPr algn="l" eaLnBrk="1" hangingPunct="1">
              <a:lnSpc>
                <a:spcPct val="80000"/>
              </a:lnSpc>
            </a:pPr>
            <a:r>
              <a:rPr lang="en-US" altLang="en-US" sz="2400" dirty="0" smtClean="0">
                <a:hlinkClick r:id="rId2"/>
              </a:rPr>
              <a:t>www.peterscottconsult.co.uk</a:t>
            </a:r>
            <a:r>
              <a:rPr lang="en-US" altLang="en-US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304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PETER SCOTT CONSULTING</a:t>
            </a: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GB" altLang="en-US" sz="2800" b="1" dirty="0" smtClean="0">
                <a:latin typeface="Verdana" pitchFamily="34" charset="0"/>
              </a:rPr>
              <a:t>Efficiency is Key </a:t>
            </a:r>
          </a:p>
        </p:txBody>
      </p:sp>
      <p:sp>
        <p:nvSpPr>
          <p:cNvPr id="3379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84163" indent="-284163" defTabSz="190500" eaLnBrk="1" hangingPunct="1"/>
            <a:r>
              <a:rPr lang="en-GB" altLang="en-US" sz="2400" b="1" dirty="0" smtClean="0">
                <a:latin typeface="Verdana" pitchFamily="34" charset="0"/>
              </a:rPr>
              <a:t>Efficiency</a:t>
            </a:r>
            <a:r>
              <a:rPr lang="en-GB" altLang="en-US" sz="2400" dirty="0" smtClean="0">
                <a:latin typeface="Verdana" pitchFamily="34" charset="0"/>
              </a:rPr>
              <a:t> = </a:t>
            </a:r>
            <a:r>
              <a:rPr lang="en-GB" altLang="en-US" sz="2400" dirty="0" smtClean="0">
                <a:solidFill>
                  <a:srgbClr val="FF0000"/>
                </a:solidFill>
                <a:latin typeface="Verdana" pitchFamily="34" charset="0"/>
              </a:rPr>
              <a:t>Utilisation x Recovery</a:t>
            </a:r>
          </a:p>
          <a:p>
            <a:pPr marL="284163" indent="-284163" defTabSz="190500" eaLnBrk="1" hangingPunct="1"/>
            <a:endParaRPr lang="en-GB" altLang="en-US" sz="2400" dirty="0" smtClean="0">
              <a:latin typeface="Verdana" pitchFamily="34" charset="0"/>
            </a:endParaRPr>
          </a:p>
          <a:p>
            <a:pPr marL="284163" indent="-284163" defTabSz="190500" eaLnBrk="1" hangingPunct="1"/>
            <a:r>
              <a:rPr lang="en-GB" altLang="en-US" sz="2400" b="1" dirty="0" smtClean="0">
                <a:latin typeface="Verdana" pitchFamily="34" charset="0"/>
              </a:rPr>
              <a:t>Utilisation</a:t>
            </a:r>
            <a:r>
              <a:rPr lang="en-GB" altLang="en-US" sz="2400" dirty="0" smtClean="0">
                <a:latin typeface="Verdana" pitchFamily="34" charset="0"/>
              </a:rPr>
              <a:t> = matter related hours recorded as a % of standard working hours (</a:t>
            </a:r>
            <a:r>
              <a:rPr lang="en-GB" altLang="en-US" sz="2400" i="1" dirty="0" smtClean="0">
                <a:latin typeface="Verdana" pitchFamily="34" charset="0"/>
              </a:rPr>
              <a:t>220 days x 7 hours = 1540</a:t>
            </a:r>
            <a:r>
              <a:rPr lang="en-GB" altLang="en-US" sz="2400" dirty="0" smtClean="0">
                <a:latin typeface="Verdana" pitchFamily="34" charset="0"/>
              </a:rPr>
              <a:t>)</a:t>
            </a:r>
          </a:p>
          <a:p>
            <a:pPr marL="284163" indent="-284163" defTabSz="190500" eaLnBrk="1" hangingPunct="1"/>
            <a:endParaRPr lang="en-GB" altLang="en-US" sz="2400" dirty="0" smtClean="0">
              <a:latin typeface="Verdana" pitchFamily="34" charset="0"/>
            </a:endParaRPr>
          </a:p>
          <a:p>
            <a:pPr marL="284163" indent="-284163" defTabSz="190500" eaLnBrk="1" hangingPunct="1"/>
            <a:r>
              <a:rPr lang="en-GB" altLang="en-US" sz="2400" b="1" dirty="0" smtClean="0">
                <a:latin typeface="Verdana" pitchFamily="34" charset="0"/>
              </a:rPr>
              <a:t>Recovery</a:t>
            </a:r>
            <a:r>
              <a:rPr lang="en-GB" altLang="en-US" sz="2400" dirty="0" smtClean="0">
                <a:latin typeface="Verdana" pitchFamily="34" charset="0"/>
              </a:rPr>
              <a:t> = % of recorded matter related time billed </a:t>
            </a:r>
            <a:r>
              <a:rPr lang="en-GB" alt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7437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altLang="en-US" sz="3200" b="1" dirty="0" smtClean="0">
                <a:latin typeface="Verdana" pitchFamily="34" charset="0"/>
              </a:rPr>
              <a:t>Do you </a:t>
            </a:r>
            <a:r>
              <a:rPr lang="en-GB" altLang="en-US" sz="3200" b="1" dirty="0" smtClean="0">
                <a:solidFill>
                  <a:srgbClr val="FF0000"/>
                </a:solidFill>
                <a:latin typeface="Verdana" pitchFamily="34" charset="0"/>
              </a:rPr>
              <a:t>price for profit</a:t>
            </a:r>
            <a:r>
              <a:rPr lang="en-GB" altLang="en-US" sz="3200" b="1" dirty="0" smtClean="0">
                <a:latin typeface="Verdana" pitchFamily="34" charset="0"/>
              </a:rPr>
              <a:t>?</a:t>
            </a:r>
            <a:endParaRPr lang="en-US" altLang="en-US" sz="3200" b="1" dirty="0" smtClean="0">
              <a:latin typeface="Verdana" pitchFamily="34" charset="0"/>
            </a:endParaRPr>
          </a:p>
        </p:txBody>
      </p:sp>
      <p:pic>
        <p:nvPicPr>
          <p:cNvPr id="36867" name="Picture 2" descr="C:\Users\Peter\AppData\Local\Microsoft\Windows\Temporary Internet Files\Content.IE5\Z5OQWMXC\MP900431283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88" y="1662113"/>
            <a:ext cx="5638800" cy="457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782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GB" sz="3100" b="1" dirty="0" smtClean="0"/>
              <a:t/>
            </a:r>
            <a:br>
              <a:rPr lang="en-GB" sz="3100" b="1" dirty="0" smtClean="0"/>
            </a:br>
            <a:r>
              <a:rPr lang="en-GB" sz="3100" b="1" dirty="0" smtClean="0"/>
              <a:t>Pricing </a:t>
            </a:r>
            <a:r>
              <a:rPr lang="en-GB" sz="3100" b="1" dirty="0"/>
              <a:t>work for </a:t>
            </a:r>
            <a:r>
              <a:rPr lang="en-GB" sz="3100" b="1" dirty="0" smtClean="0"/>
              <a:t>profit – some essential elements</a:t>
            </a:r>
            <a:r>
              <a:rPr lang="en-GB" sz="3600" dirty="0"/>
              <a:t/>
            </a:r>
            <a:br>
              <a:rPr lang="en-GB" sz="3600" dirty="0"/>
            </a:b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GB" sz="9600" dirty="0" smtClean="0"/>
              <a:t>1. Competitive pricing </a:t>
            </a:r>
          </a:p>
          <a:p>
            <a:pPr marL="742950" indent="-742950">
              <a:buFont typeface="Wingdings" pitchFamily="2" charset="2"/>
              <a:buAutoNum type="arabicPeriod"/>
              <a:defRPr/>
            </a:pPr>
            <a:endParaRPr lang="en-GB" sz="96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GB" sz="9600" dirty="0" smtClean="0"/>
              <a:t>2. Scoping the work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GB" sz="96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GB" sz="9600" dirty="0" smtClean="0"/>
              <a:t>3. Analysing the risks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GB" sz="96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GB" sz="9600" dirty="0" smtClean="0"/>
              <a:t>4. Budgeting for work – with knowledge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GB" sz="96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GB" sz="9600" dirty="0" smtClean="0"/>
              <a:t>5. Offering one, or many, tailored solutions for a budget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GB" sz="96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GB" sz="9600" dirty="0" smtClean="0"/>
              <a:t>6. Negotiating the price</a:t>
            </a:r>
            <a:endParaRPr lang="en-GB" sz="9600" dirty="0"/>
          </a:p>
          <a:p>
            <a:pPr>
              <a:buFont typeface="Wingdings" pitchFamily="2" charset="2"/>
              <a:buChar char="q"/>
              <a:defRPr/>
            </a:pPr>
            <a:endParaRPr lang="en-GB" sz="3600" dirty="0" smtClean="0"/>
          </a:p>
          <a:p>
            <a:pPr>
              <a:buFont typeface="Wingdings" pitchFamily="2" charset="2"/>
              <a:buChar char="q"/>
              <a:defRPr/>
            </a:pPr>
            <a:endParaRPr lang="en-GB" sz="3600" dirty="0"/>
          </a:p>
          <a:p>
            <a:pPr>
              <a:buFont typeface="Wingdings" pitchFamily="2" charset="2"/>
              <a:buChar char="q"/>
              <a:defRPr/>
            </a:pPr>
            <a:endParaRPr lang="en-GB" sz="3600" dirty="0"/>
          </a:p>
          <a:p>
            <a:pPr marL="0" indent="0">
              <a:buFont typeface="Wingdings" pitchFamily="2" charset="2"/>
              <a:buNone/>
              <a:defRPr/>
            </a:pPr>
            <a:endParaRPr lang="en-GB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GB" dirty="0" smtClean="0"/>
          </a:p>
          <a:p>
            <a:pPr>
              <a:buFont typeface="Wingdings" pitchFamily="2" charset="2"/>
              <a:buChar char="q"/>
              <a:defRPr/>
            </a:pPr>
            <a:endParaRPr lang="en-GB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617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PETER SCOTT CONSULTING</a:t>
            </a:r>
          </a:p>
        </p:txBody>
      </p:sp>
      <p:sp>
        <p:nvSpPr>
          <p:cNvPr id="39939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84163" indent="-284163" defTabSz="190500" eaLnBrk="1" hangingPunct="1"/>
            <a:r>
              <a:rPr lang="en-GB" altLang="en-US" sz="2400" dirty="0" smtClean="0">
                <a:latin typeface="Verdana" pitchFamily="34" charset="0"/>
              </a:rPr>
              <a:t>You / each fee earner records 1500 hours p.a.</a:t>
            </a:r>
          </a:p>
          <a:p>
            <a:pPr marL="284163" indent="-284163" defTabSz="190500" eaLnBrk="1" hangingPunct="1"/>
            <a:r>
              <a:rPr lang="en-GB" altLang="en-US" sz="2400" dirty="0" smtClean="0">
                <a:latin typeface="Verdana" pitchFamily="34" charset="0"/>
              </a:rPr>
              <a:t>Increase your rates by </a:t>
            </a:r>
            <a:r>
              <a:rPr lang="en-GB" altLang="en-US" sz="2400" b="1" dirty="0" smtClean="0">
                <a:latin typeface="Verdana" pitchFamily="34" charset="0"/>
              </a:rPr>
              <a:t>£10 </a:t>
            </a:r>
            <a:r>
              <a:rPr lang="en-GB" altLang="en-US" sz="2400" dirty="0" smtClean="0">
                <a:latin typeface="Verdana" pitchFamily="34" charset="0"/>
              </a:rPr>
              <a:t>per hour and fully recover</a:t>
            </a:r>
          </a:p>
          <a:p>
            <a:pPr defTabSz="190500" eaLnBrk="1" hangingPunct="1"/>
            <a:r>
              <a:rPr lang="en-GB" altLang="en-US" sz="2400" dirty="0" smtClean="0">
                <a:latin typeface="Verdana" pitchFamily="34" charset="0"/>
              </a:rPr>
              <a:t>How much more profit will you generate</a:t>
            </a:r>
          </a:p>
          <a:p>
            <a:pPr marL="284163" indent="-284163" defTabSz="190500" eaLnBrk="1" hangingPunct="1">
              <a:buFont typeface="Wingdings" pitchFamily="2" charset="2"/>
              <a:buNone/>
            </a:pPr>
            <a:r>
              <a:rPr lang="en-GB" altLang="en-US" sz="2400" dirty="0" smtClean="0">
                <a:latin typeface="Verdana" pitchFamily="34" charset="0"/>
              </a:rPr>
              <a:t>   in a full year?</a:t>
            </a:r>
          </a:p>
          <a:p>
            <a:pPr marL="284163" indent="-284163" defTabSz="190500" eaLnBrk="1" hangingPunct="1">
              <a:buFont typeface="Wingdings" pitchFamily="2" charset="2"/>
              <a:buNone/>
            </a:pPr>
            <a:endParaRPr lang="en-GB" altLang="en-US" sz="2400" dirty="0">
              <a:latin typeface="Verdana" pitchFamily="34" charset="0"/>
            </a:endParaRPr>
          </a:p>
          <a:p>
            <a:pPr marL="0" indent="0" defTabSz="190500" eaLnBrk="1" hangingPunct="1">
              <a:buNone/>
            </a:pPr>
            <a:r>
              <a:rPr lang="en-GB" altLang="en-US" sz="2400" dirty="0" smtClean="0">
                <a:latin typeface="Verdana" pitchFamily="34" charset="0"/>
              </a:rPr>
              <a:t>Sole practitioner alone </a:t>
            </a:r>
            <a:r>
              <a:rPr lang="en-GB" altLang="en-US" sz="2400" b="1" dirty="0" smtClean="0">
                <a:solidFill>
                  <a:srgbClr val="FF0000"/>
                </a:solidFill>
                <a:latin typeface="Verdana" pitchFamily="34" charset="0"/>
              </a:rPr>
              <a:t>= £15,000</a:t>
            </a:r>
          </a:p>
          <a:p>
            <a:pPr marL="0" indent="0" defTabSz="190500" eaLnBrk="1" hangingPunct="1">
              <a:buNone/>
            </a:pPr>
            <a:r>
              <a:rPr lang="en-GB" altLang="en-US" sz="2400" dirty="0" smtClean="0">
                <a:latin typeface="Verdana" pitchFamily="34" charset="0"/>
              </a:rPr>
              <a:t>5 fee earners in total   </a:t>
            </a:r>
            <a:r>
              <a:rPr lang="en-GB" altLang="en-US" sz="2400" b="1" dirty="0" smtClean="0">
                <a:solidFill>
                  <a:srgbClr val="FF0000"/>
                </a:solidFill>
                <a:latin typeface="Verdana" pitchFamily="34" charset="0"/>
              </a:rPr>
              <a:t>= £75,000 </a:t>
            </a:r>
          </a:p>
          <a:p>
            <a:pPr marL="284163" indent="-284163" defTabSz="190500" eaLnBrk="1" hangingPunct="1">
              <a:buFont typeface="Wingdings" pitchFamily="2" charset="2"/>
              <a:buNone/>
            </a:pPr>
            <a:r>
              <a:rPr lang="en-GB" altLang="en-US" dirty="0" smtClean="0"/>
              <a:t> 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z="3600" smtClean="0">
                <a:latin typeface="Verdana" pitchFamily="34" charset="0"/>
              </a:rPr>
              <a:t>If…</a:t>
            </a:r>
          </a:p>
        </p:txBody>
      </p:sp>
    </p:spTree>
    <p:extLst>
      <p:ext uri="{BB962C8B-B14F-4D97-AF65-F5344CB8AC3E}">
        <p14:creationId xmlns:p14="http://schemas.microsoft.com/office/powerpoint/2010/main" val="213075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PETER SCOTT CONSULTING</a:t>
            </a: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altLang="en-US" sz="3100" b="1" dirty="0">
                <a:solidFill>
                  <a:srgbClr val="FF0000"/>
                </a:solidFill>
                <a:latin typeface="Verdana" pitchFamily="34" charset="0"/>
              </a:rPr>
              <a:t>Matter related hours </a:t>
            </a:r>
            <a:r>
              <a:rPr lang="en-GB" altLang="en-US" b="1" dirty="0">
                <a:solidFill>
                  <a:srgbClr val="FF0000"/>
                </a:solidFill>
                <a:latin typeface="Verdana" pitchFamily="34" charset="0"/>
              </a:rPr>
              <a:t/>
            </a:r>
            <a:br>
              <a:rPr lang="en-GB" altLang="en-US" b="1" dirty="0">
                <a:solidFill>
                  <a:srgbClr val="FF0000"/>
                </a:solidFill>
                <a:latin typeface="Verdana" pitchFamily="34" charset="0"/>
              </a:rPr>
            </a:br>
            <a:endParaRPr lang="en-US" altLang="en-US" dirty="0" smtClean="0"/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412777"/>
            <a:ext cx="8208590" cy="4392712"/>
          </a:xfrm>
        </p:spPr>
        <p:txBody>
          <a:bodyPr/>
          <a:lstStyle/>
          <a:p>
            <a:pPr marL="0" indent="0">
              <a:buSzTx/>
              <a:buNone/>
            </a:pPr>
            <a:r>
              <a:rPr lang="en-GB" alt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Your firm’s leakage</a:t>
            </a:r>
            <a:r>
              <a:rPr lang="en-GB" alt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 marL="0" indent="0">
              <a:buSzTx/>
              <a:buNone/>
            </a:pPr>
            <a:endParaRPr lang="en-GB" altLang="en-US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SzTx/>
            </a:pPr>
            <a:r>
              <a:rPr lang="en-GB" altLang="en-US" sz="2000" dirty="0" smtClean="0">
                <a:latin typeface="Verdana" pitchFamily="34" charset="0"/>
              </a:rPr>
              <a:t>Do you know how much time which should properly be billed to your clients you are losing each year by under recording?</a:t>
            </a:r>
          </a:p>
          <a:p>
            <a:pPr>
              <a:buSzTx/>
            </a:pPr>
            <a:endParaRPr lang="en-GB" altLang="en-US" sz="2000" dirty="0" smtClean="0">
              <a:latin typeface="Verdana" pitchFamily="34" charset="0"/>
            </a:endParaRPr>
          </a:p>
          <a:p>
            <a:pPr>
              <a:buSzTx/>
            </a:pPr>
            <a:r>
              <a:rPr lang="en-GB" altLang="en-US" sz="2000" dirty="0" smtClean="0">
                <a:latin typeface="Verdana" pitchFamily="34" charset="0"/>
              </a:rPr>
              <a:t>How good are you at recording time?</a:t>
            </a:r>
          </a:p>
          <a:p>
            <a:pPr>
              <a:buSzTx/>
            </a:pPr>
            <a:endParaRPr lang="en-GB" altLang="en-US" sz="2000" dirty="0" smtClean="0">
              <a:latin typeface="Verdana" pitchFamily="34" charset="0"/>
            </a:endParaRPr>
          </a:p>
          <a:p>
            <a:pPr>
              <a:buSzTx/>
            </a:pPr>
            <a:r>
              <a:rPr lang="en-GB" altLang="en-US" sz="2000" dirty="0" smtClean="0">
                <a:latin typeface="Verdana" pitchFamily="34" charset="0"/>
              </a:rPr>
              <a:t>How frequently are you monitoring the recording of matter related time by your fee earners?</a:t>
            </a:r>
          </a:p>
          <a:p>
            <a:pPr>
              <a:buSzTx/>
            </a:pPr>
            <a:endParaRPr lang="en-GB" altLang="en-US" sz="2000" dirty="0" smtClean="0">
              <a:latin typeface="Verdana" pitchFamily="34" charset="0"/>
            </a:endParaRPr>
          </a:p>
          <a:p>
            <a:pPr>
              <a:buSzTx/>
            </a:pPr>
            <a:r>
              <a:rPr lang="en-GB" altLang="en-US" sz="2000" dirty="0" smtClean="0">
                <a:latin typeface="Verdana" pitchFamily="34" charset="0"/>
              </a:rPr>
              <a:t>What </a:t>
            </a:r>
            <a:r>
              <a:rPr lang="en-GB" altLang="en-US" sz="2000" b="1" dirty="0" smtClean="0">
                <a:latin typeface="Verdana" pitchFamily="34" charset="0"/>
              </a:rPr>
              <a:t>actions</a:t>
            </a:r>
            <a:r>
              <a:rPr lang="en-GB" altLang="en-US" sz="2000" dirty="0" smtClean="0">
                <a:latin typeface="Verdana" pitchFamily="34" charset="0"/>
              </a:rPr>
              <a:t> do you take?</a:t>
            </a:r>
          </a:p>
          <a:p>
            <a:pPr>
              <a:buFont typeface="Wingdings" pitchFamily="2" charset="2"/>
              <a:buNone/>
            </a:pPr>
            <a:endParaRPr lang="en-GB" altLang="en-US" sz="2400" dirty="0" smtClean="0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endParaRPr lang="en-GB" altLang="en-US" sz="2400" dirty="0" smtClean="0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endParaRPr lang="en-GB" altLang="en-US" sz="2400" dirty="0" smtClean="0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endParaRPr lang="en-GB" altLang="en-US" sz="2400" dirty="0" smtClean="0">
              <a:solidFill>
                <a:schemeClr val="hlink"/>
              </a:solidFill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449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PETER SCOTT CONSULTING</a:t>
            </a:r>
          </a:p>
        </p:txBody>
      </p:sp>
      <p:sp>
        <p:nvSpPr>
          <p:cNvPr id="54275" name="Rectangle 4"/>
          <p:cNvSpPr>
            <a:spLocks noGrp="1" noChangeArrowheads="1"/>
          </p:cNvSpPr>
          <p:nvPr>
            <p:ph type="title"/>
          </p:nvPr>
        </p:nvSpPr>
        <p:spPr>
          <a:xfrm>
            <a:off x="1150938" y="908050"/>
            <a:ext cx="7793037" cy="3889375"/>
          </a:xfrm>
        </p:spPr>
        <p:txBody>
          <a:bodyPr>
            <a:normAutofit/>
          </a:bodyPr>
          <a:lstStyle/>
          <a:p>
            <a:pPr algn="l"/>
            <a:r>
              <a:rPr lang="en-GB" altLang="en-US" sz="3600" dirty="0" smtClean="0"/>
              <a:t>Who thinks that they and others in their firm ‘lose’ at least 30 minutes of matter related time per day?</a:t>
            </a:r>
            <a:endParaRPr lang="en-US" alt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81860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PETER SCOTT CONSULTING</a:t>
            </a: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84163" indent="-284163" defTabSz="190500">
              <a:lnSpc>
                <a:spcPct val="90000"/>
              </a:lnSpc>
              <a:buFont typeface="Wingdings" pitchFamily="2" charset="2"/>
              <a:buNone/>
            </a:pPr>
            <a:endParaRPr lang="en-GB" altLang="en-US" sz="2400" dirty="0" smtClean="0">
              <a:latin typeface="Verdana" pitchFamily="34" charset="0"/>
            </a:endParaRPr>
          </a:p>
          <a:p>
            <a:pPr marL="284163" indent="-284163" defTabSz="190500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2400" dirty="0" smtClean="0">
                <a:latin typeface="Verdana" pitchFamily="34" charset="0"/>
              </a:rPr>
              <a:t>You and other fee earners in your firm record and </a:t>
            </a:r>
          </a:p>
          <a:p>
            <a:pPr marL="284163" indent="-284163" defTabSz="190500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2400" dirty="0" smtClean="0">
                <a:latin typeface="Verdana" pitchFamily="34" charset="0"/>
              </a:rPr>
              <a:t>recover an additional </a:t>
            </a:r>
            <a:r>
              <a:rPr lang="en-GB" altLang="en-US" sz="2400" b="1" dirty="0" smtClean="0">
                <a:latin typeface="Verdana" pitchFamily="34" charset="0"/>
              </a:rPr>
              <a:t>30 minutes</a:t>
            </a:r>
            <a:r>
              <a:rPr lang="en-GB" altLang="en-US" sz="2400" dirty="0" smtClean="0">
                <a:latin typeface="Verdana" pitchFamily="34" charset="0"/>
              </a:rPr>
              <a:t> </a:t>
            </a:r>
            <a:r>
              <a:rPr lang="en-GB" altLang="en-US" sz="2400" b="1" dirty="0" smtClean="0">
                <a:latin typeface="Verdana" pitchFamily="34" charset="0"/>
              </a:rPr>
              <a:t>per day</a:t>
            </a:r>
          </a:p>
          <a:p>
            <a:pPr marL="284163" indent="-284163" defTabSz="190500">
              <a:lnSpc>
                <a:spcPct val="90000"/>
              </a:lnSpc>
              <a:buFont typeface="Wingdings" pitchFamily="2" charset="2"/>
              <a:buNone/>
            </a:pPr>
            <a:endParaRPr lang="en-GB" altLang="en-US" sz="2400" b="1" dirty="0" smtClean="0">
              <a:latin typeface="Verdana" pitchFamily="34" charset="0"/>
            </a:endParaRPr>
          </a:p>
          <a:p>
            <a:pPr marL="284163" indent="-284163" defTabSz="190500">
              <a:lnSpc>
                <a:spcPct val="90000"/>
              </a:lnSpc>
            </a:pPr>
            <a:endParaRPr lang="en-GB" altLang="en-US" sz="2400" dirty="0" smtClean="0">
              <a:latin typeface="Verdana" pitchFamily="34" charset="0"/>
            </a:endParaRPr>
          </a:p>
          <a:p>
            <a:pPr marL="284163" indent="-284163" defTabSz="190500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2400" dirty="0" smtClean="0">
                <a:latin typeface="Verdana" pitchFamily="34" charset="0"/>
              </a:rPr>
              <a:t>How much more profit would you make</a:t>
            </a:r>
            <a:r>
              <a:rPr lang="en-GB" altLang="en-US" sz="2400" dirty="0">
                <a:latin typeface="Verdana" pitchFamily="34" charset="0"/>
              </a:rPr>
              <a:t> </a:t>
            </a:r>
            <a:r>
              <a:rPr lang="en-GB" altLang="en-US" sz="2400" dirty="0" smtClean="0">
                <a:latin typeface="Verdana" pitchFamily="34" charset="0"/>
              </a:rPr>
              <a:t>in a full </a:t>
            </a:r>
          </a:p>
          <a:p>
            <a:pPr marL="284163" indent="-284163" defTabSz="190500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2400" dirty="0" smtClean="0">
                <a:latin typeface="Verdana" pitchFamily="34" charset="0"/>
              </a:rPr>
              <a:t>year?</a:t>
            </a:r>
          </a:p>
          <a:p>
            <a:pPr marL="284163" indent="-284163" defTabSz="190500">
              <a:lnSpc>
                <a:spcPct val="90000"/>
              </a:lnSpc>
            </a:pPr>
            <a:endParaRPr lang="en-GB" altLang="en-US" sz="2400" dirty="0" smtClean="0">
              <a:latin typeface="Verdana" pitchFamily="34" charset="0"/>
            </a:endParaRPr>
          </a:p>
          <a:p>
            <a:pPr marL="284163" indent="-284163" defTabSz="190500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dirty="0" smtClean="0"/>
              <a:t> 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z="3600" smtClean="0">
                <a:latin typeface="Verdana" pitchFamily="34" charset="0"/>
              </a:rPr>
              <a:t>If…</a:t>
            </a:r>
          </a:p>
        </p:txBody>
      </p:sp>
    </p:spTree>
    <p:extLst>
      <p:ext uri="{BB962C8B-B14F-4D97-AF65-F5344CB8AC3E}">
        <p14:creationId xmlns:p14="http://schemas.microsoft.com/office/powerpoint/2010/main" val="270140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PETER SCOTT CONSULTING</a:t>
            </a:r>
          </a:p>
        </p:txBody>
      </p:sp>
      <p:sp>
        <p:nvSpPr>
          <p:cNvPr id="56323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defTabSz="190500" eaLnBrk="1" hangingPunct="1">
              <a:buNone/>
            </a:pPr>
            <a:r>
              <a:rPr lang="en-GB" altLang="en-US" sz="2400" dirty="0" smtClean="0">
                <a:latin typeface="Verdana" pitchFamily="34" charset="0"/>
              </a:rPr>
              <a:t>30 minutes X 220 working days = 110 hours</a:t>
            </a:r>
          </a:p>
          <a:p>
            <a:pPr marL="0" indent="0" defTabSz="190500">
              <a:buNone/>
            </a:pPr>
            <a:r>
              <a:rPr lang="en-GB" altLang="en-US" sz="2400" dirty="0">
                <a:latin typeface="Verdana" pitchFamily="34" charset="0"/>
              </a:rPr>
              <a:t>110 hours x say £200 per </a:t>
            </a:r>
            <a:r>
              <a:rPr lang="en-GB" altLang="en-US" sz="2400" dirty="0" smtClean="0">
                <a:latin typeface="Verdana" pitchFamily="34" charset="0"/>
              </a:rPr>
              <a:t>hour  </a:t>
            </a:r>
          </a:p>
          <a:p>
            <a:pPr marL="0" indent="0" defTabSz="190500">
              <a:buNone/>
            </a:pPr>
            <a:r>
              <a:rPr lang="en-GB" altLang="en-US" sz="2400" b="1" dirty="0" smtClean="0">
                <a:solidFill>
                  <a:srgbClr val="FF0000"/>
                </a:solidFill>
                <a:latin typeface="Verdana" pitchFamily="34" charset="0"/>
              </a:rPr>
              <a:t>  </a:t>
            </a:r>
          </a:p>
          <a:p>
            <a:pPr marL="0" indent="0" defTabSz="190500">
              <a:buNone/>
            </a:pPr>
            <a:r>
              <a:rPr lang="en-GB" altLang="en-US" sz="2400" b="1" dirty="0" smtClean="0">
                <a:solidFill>
                  <a:srgbClr val="FF0000"/>
                </a:solidFill>
                <a:latin typeface="Verdana" pitchFamily="34" charset="0"/>
              </a:rPr>
              <a:t>= £22,000 additional profit </a:t>
            </a:r>
            <a:r>
              <a:rPr lang="en-GB" altLang="en-US" sz="2400" dirty="0" smtClean="0">
                <a:latin typeface="Verdana" pitchFamily="34" charset="0"/>
              </a:rPr>
              <a:t>per fee earner</a:t>
            </a:r>
          </a:p>
          <a:p>
            <a:pPr marL="284163" indent="-284163" defTabSz="190500" eaLnBrk="1" hangingPunct="1">
              <a:buFont typeface="Wingdings" pitchFamily="2" charset="2"/>
              <a:buNone/>
            </a:pPr>
            <a:r>
              <a:rPr lang="en-GB" altLang="en-US" sz="2400" dirty="0" smtClean="0">
                <a:latin typeface="Verdana" pitchFamily="34" charset="0"/>
              </a:rPr>
              <a:t> </a:t>
            </a:r>
          </a:p>
          <a:p>
            <a:pPr marL="284163" indent="-284163" defTabSz="190500" eaLnBrk="1" hangingPunct="1">
              <a:buFont typeface="Wingdings" pitchFamily="2" charset="2"/>
              <a:buNone/>
            </a:pPr>
            <a:r>
              <a:rPr lang="en-GB" altLang="en-US" sz="2400" dirty="0" smtClean="0">
                <a:latin typeface="Verdana" pitchFamily="34" charset="0"/>
              </a:rPr>
              <a:t>5 fee earners </a:t>
            </a:r>
            <a:r>
              <a:rPr lang="en-GB" altLang="en-US" sz="2400" b="1" dirty="0" smtClean="0">
                <a:solidFill>
                  <a:srgbClr val="FF0000"/>
                </a:solidFill>
                <a:latin typeface="Verdana" pitchFamily="34" charset="0"/>
              </a:rPr>
              <a:t>= £110,000 additional profit  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GB" altLang="en-US" sz="2400" b="1" dirty="0" smtClean="0">
                <a:latin typeface="Verdana" pitchFamily="34" charset="0"/>
              </a:rPr>
              <a:t>An extra 30 minutes recorded daily (if fully recovered) will produce…</a:t>
            </a:r>
          </a:p>
        </p:txBody>
      </p:sp>
    </p:spTree>
    <p:extLst>
      <p:ext uri="{BB962C8B-B14F-4D97-AF65-F5344CB8AC3E}">
        <p14:creationId xmlns:p14="http://schemas.microsoft.com/office/powerpoint/2010/main" val="221972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PETER SCOTT CONSULTING</a:t>
            </a: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311150"/>
            <a:ext cx="7748587" cy="1073150"/>
          </a:xfrm>
        </p:spPr>
        <p:txBody>
          <a:bodyPr>
            <a:normAutofit/>
          </a:bodyPr>
          <a:lstStyle/>
          <a:p>
            <a:pPr algn="l"/>
            <a:r>
              <a:rPr lang="en-GB" altLang="en-US" sz="2800" b="1" dirty="0" smtClean="0">
                <a:latin typeface="Verdana" pitchFamily="34" charset="0"/>
              </a:rPr>
              <a:t>Your </a:t>
            </a:r>
            <a:r>
              <a:rPr lang="en-GB" altLang="en-US" sz="2800" b="1" dirty="0" smtClean="0">
                <a:solidFill>
                  <a:srgbClr val="FF0000"/>
                </a:solidFill>
                <a:latin typeface="Verdana" pitchFamily="34" charset="0"/>
              </a:rPr>
              <a:t>recovery</a:t>
            </a:r>
            <a:r>
              <a:rPr lang="en-GB" altLang="en-US" sz="2800" b="1" dirty="0" smtClean="0">
                <a:latin typeface="Verdana" pitchFamily="34" charset="0"/>
              </a:rPr>
              <a:t> rate? 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484313"/>
            <a:ext cx="7772400" cy="4648200"/>
          </a:xfrm>
        </p:spPr>
        <p:txBody>
          <a:bodyPr/>
          <a:lstStyle/>
          <a:p>
            <a:pPr marL="284163" indent="-284163">
              <a:buSzTx/>
              <a:buFont typeface="Wingdings" pitchFamily="2" charset="2"/>
              <a:buNone/>
            </a:pPr>
            <a:endParaRPr lang="en-GB" altLang="en-US" dirty="0" smtClean="0">
              <a:latin typeface="Verdana" pitchFamily="34" charset="0"/>
            </a:endParaRPr>
          </a:p>
          <a:p>
            <a:pPr marL="284163" indent="-284163">
              <a:buSzTx/>
              <a:buFont typeface="Wingdings" pitchFamily="2" charset="2"/>
              <a:buNone/>
            </a:pPr>
            <a:r>
              <a:rPr lang="en-GB" altLang="en-US" sz="2400" dirty="0" smtClean="0">
                <a:latin typeface="Verdana" pitchFamily="34" charset="0"/>
              </a:rPr>
              <a:t>How much matter related time did you</a:t>
            </a:r>
          </a:p>
          <a:p>
            <a:pPr marL="284163" indent="-284163">
              <a:buSzTx/>
              <a:buFont typeface="Wingdings" pitchFamily="2" charset="2"/>
              <a:buNone/>
            </a:pPr>
            <a:r>
              <a:rPr lang="en-GB" altLang="en-US" sz="2400" dirty="0" smtClean="0">
                <a:latin typeface="Verdana" pitchFamily="34" charset="0"/>
              </a:rPr>
              <a:t>write off last year when billing? </a:t>
            </a:r>
          </a:p>
          <a:p>
            <a:pPr marL="284163" indent="-284163">
              <a:buFont typeface="Wingdings" pitchFamily="2" charset="2"/>
              <a:buNone/>
            </a:pPr>
            <a:endParaRPr lang="en-GB" altLang="en-US" sz="2400" dirty="0" smtClean="0">
              <a:solidFill>
                <a:schemeClr val="hlink"/>
              </a:solidFill>
              <a:latin typeface="Verdana" pitchFamily="34" charset="0"/>
            </a:endParaRPr>
          </a:p>
          <a:p>
            <a:pPr marL="284163" indent="-284163">
              <a:buFont typeface="Wingdings" pitchFamily="2" charset="2"/>
              <a:buNone/>
            </a:pPr>
            <a:endParaRPr lang="en-GB" altLang="en-US" dirty="0" smtClean="0">
              <a:latin typeface="Verdana" pitchFamily="34" charset="0"/>
            </a:endParaRPr>
          </a:p>
          <a:p>
            <a:pPr marL="284163" indent="-284163">
              <a:buFont typeface="Wingdings" pitchFamily="2" charset="2"/>
              <a:buNone/>
            </a:pPr>
            <a:endParaRPr lang="en-GB" altLang="en-US" dirty="0" smtClean="0">
              <a:latin typeface="Verdana" pitchFamily="34" charset="0"/>
            </a:endParaRPr>
          </a:p>
          <a:p>
            <a:pPr marL="284163" indent="-284163">
              <a:buFont typeface="Wingdings" pitchFamily="2" charset="2"/>
              <a:buNone/>
            </a:pPr>
            <a:endParaRPr lang="en-GB" alt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08106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PETER SCOTT CONSULTING</a:t>
            </a:r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    If…</a:t>
            </a:r>
            <a:endParaRPr lang="en-US" altLang="en-US" dirty="0" smtClean="0"/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 altLang="en-US" sz="2800" dirty="0" smtClean="0"/>
              <a:t>In this current year you </a:t>
            </a:r>
            <a:r>
              <a:rPr lang="en-GB" altLang="en-US" sz="2800" b="1" dirty="0" smtClean="0"/>
              <a:t>reduce by half </a:t>
            </a:r>
            <a:r>
              <a:rPr lang="en-GB" altLang="en-US" sz="2800" dirty="0" smtClean="0"/>
              <a:t>the amount you </a:t>
            </a:r>
          </a:p>
          <a:p>
            <a:pPr>
              <a:buFont typeface="Wingdings" pitchFamily="2" charset="2"/>
              <a:buNone/>
            </a:pPr>
            <a:r>
              <a:rPr lang="en-GB" altLang="en-US" sz="2800" dirty="0" smtClean="0"/>
              <a:t>wrote off last year, by how much will </a:t>
            </a:r>
            <a:r>
              <a:rPr lang="en-GB" altLang="en-US" sz="2800" b="1" dirty="0" smtClean="0"/>
              <a:t>your profits </a:t>
            </a:r>
          </a:p>
          <a:p>
            <a:pPr>
              <a:buFont typeface="Wingdings" pitchFamily="2" charset="2"/>
              <a:buNone/>
            </a:pPr>
            <a:r>
              <a:rPr lang="en-GB" altLang="en-US" sz="2800" dirty="0" smtClean="0"/>
              <a:t>increase?</a:t>
            </a:r>
          </a:p>
          <a:p>
            <a:pPr>
              <a:buFont typeface="Wingdings" pitchFamily="2" charset="2"/>
              <a:buNone/>
            </a:pP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0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PETER SCOTT CONSULTING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131175" cy="1416050"/>
          </a:xfrm>
        </p:spPr>
        <p:txBody>
          <a:bodyPr/>
          <a:lstStyle/>
          <a:p>
            <a:r>
              <a:rPr lang="en-GB" altLang="en-US" sz="3200" b="1" smtClean="0">
                <a:latin typeface="Verdana" pitchFamily="34" charset="0"/>
              </a:rPr>
              <a:t>Make the most of what you have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 altLang="en-US" smtClean="0">
                <a:latin typeface="Verdana" pitchFamily="34" charset="0"/>
              </a:rPr>
              <a:t>You have </a:t>
            </a:r>
          </a:p>
          <a:p>
            <a:pPr>
              <a:buFont typeface="Wingdings" pitchFamily="2" charset="2"/>
              <a:buNone/>
            </a:pPr>
            <a:r>
              <a:rPr lang="en-GB" altLang="en-US" smtClean="0">
                <a:latin typeface="Verdana" pitchFamily="34" charset="0"/>
              </a:rPr>
              <a:t>- good clients </a:t>
            </a:r>
          </a:p>
          <a:p>
            <a:pPr>
              <a:buFontTx/>
              <a:buNone/>
            </a:pPr>
            <a:r>
              <a:rPr lang="en-GB" altLang="en-US" smtClean="0">
                <a:latin typeface="Verdana" pitchFamily="34" charset="0"/>
              </a:rPr>
              <a:t>- good people</a:t>
            </a:r>
          </a:p>
          <a:p>
            <a:pPr>
              <a:buFont typeface="Wingdings" pitchFamily="2" charset="2"/>
              <a:buNone/>
            </a:pPr>
            <a:endParaRPr lang="en-GB" altLang="en-US" smtClean="0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GB" altLang="en-US" b="1" smtClean="0">
                <a:latin typeface="Verdana" pitchFamily="34" charset="0"/>
              </a:rPr>
              <a:t>Work smarter, not harder</a:t>
            </a:r>
          </a:p>
          <a:p>
            <a:pPr>
              <a:buFont typeface="Wingdings" pitchFamily="2" charset="2"/>
              <a:buNone/>
            </a:pPr>
            <a:r>
              <a:rPr lang="en-GB" altLang="en-US" b="1" smtClean="0">
                <a:latin typeface="Verdana" pitchFamily="34" charset="0"/>
              </a:rPr>
              <a:t>Do the basics better</a:t>
            </a:r>
          </a:p>
        </p:txBody>
      </p:sp>
    </p:spTree>
    <p:extLst>
      <p:ext uri="{BB962C8B-B14F-4D97-AF65-F5344CB8AC3E}">
        <p14:creationId xmlns:p14="http://schemas.microsoft.com/office/powerpoint/2010/main" val="225925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 smtClean="0">
                <a:solidFill>
                  <a:srgbClr val="FF0000"/>
                </a:solidFill>
              </a:rPr>
              <a:t>Recovery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1200 recorded hours at £200 per hour             =               £240,000</a:t>
            </a:r>
          </a:p>
          <a:p>
            <a:pPr marL="0" indent="0">
              <a:buNone/>
            </a:pPr>
            <a:r>
              <a:rPr lang="en-GB" sz="2000" dirty="0" smtClean="0"/>
              <a:t>W/O 200 hours                                                       =                 £40,000</a:t>
            </a:r>
          </a:p>
          <a:p>
            <a:pPr marL="0" indent="0">
              <a:buNone/>
            </a:pPr>
            <a:r>
              <a:rPr lang="en-GB" sz="2000" dirty="0" smtClean="0"/>
              <a:t>Recovery rate of 83%                                             =               </a:t>
            </a:r>
            <a:r>
              <a:rPr lang="en-GB" sz="2000" b="1" dirty="0" smtClean="0"/>
              <a:t>£200,000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r>
              <a:rPr lang="en-GB" sz="2000" b="1" dirty="0" smtClean="0"/>
              <a:t>However if you can cut w/o by half 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r>
              <a:rPr lang="en-GB" sz="2000" dirty="0"/>
              <a:t>1200 recorded hours at £200 per hour             =               £240,000</a:t>
            </a:r>
          </a:p>
          <a:p>
            <a:pPr marL="0" indent="0">
              <a:buNone/>
            </a:pPr>
            <a:r>
              <a:rPr lang="en-GB" sz="2000" dirty="0"/>
              <a:t>W/O </a:t>
            </a:r>
            <a:r>
              <a:rPr lang="en-GB" sz="2000" dirty="0" smtClean="0"/>
              <a:t>100 </a:t>
            </a:r>
            <a:r>
              <a:rPr lang="en-GB" sz="2000" dirty="0"/>
              <a:t>hours                                                       =                 </a:t>
            </a:r>
            <a:r>
              <a:rPr lang="en-GB" sz="2000" dirty="0" smtClean="0"/>
              <a:t>£20,000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Recovery rate of </a:t>
            </a:r>
            <a:r>
              <a:rPr lang="en-GB" sz="2000" dirty="0" smtClean="0"/>
              <a:t>91%                                             </a:t>
            </a:r>
            <a:r>
              <a:rPr lang="en-GB" sz="2000" dirty="0"/>
              <a:t>=               </a:t>
            </a:r>
            <a:r>
              <a:rPr lang="en-GB" sz="2000" b="1" dirty="0"/>
              <a:t>£</a:t>
            </a:r>
            <a:r>
              <a:rPr lang="en-GB" sz="2000" b="1" dirty="0" smtClean="0"/>
              <a:t>220,000</a:t>
            </a:r>
            <a:endParaRPr lang="en-GB" sz="2000" b="1" dirty="0"/>
          </a:p>
          <a:p>
            <a:pPr marL="0" indent="0">
              <a:buNone/>
            </a:pPr>
            <a:endParaRPr lang="en-GB" sz="2400" b="1" dirty="0" smtClean="0"/>
          </a:p>
          <a:p>
            <a:pPr marL="0" indent="0">
              <a:buNone/>
            </a:pPr>
            <a:r>
              <a:rPr lang="en-GB" sz="2400" b="1" dirty="0" smtClean="0">
                <a:solidFill>
                  <a:srgbClr val="FF0000"/>
                </a:solidFill>
              </a:rPr>
              <a:t>Extra profit                                                =             £20,000</a:t>
            </a:r>
          </a:p>
          <a:p>
            <a:pPr marL="0" indent="0">
              <a:buNone/>
            </a:pPr>
            <a:r>
              <a:rPr lang="en-GB" sz="2400" b="1" dirty="0" smtClean="0">
                <a:solidFill>
                  <a:srgbClr val="FF0000"/>
                </a:solidFill>
              </a:rPr>
              <a:t>X  [  ] additional fee earners                  =             £     ? 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14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PETER SCOTT CONSULTING</a:t>
            </a:r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GB" altLang="en-US" sz="3200" dirty="0" smtClean="0">
                <a:latin typeface="Verdana" pitchFamily="34" charset="0"/>
              </a:rPr>
              <a:t>By reducing your …</a:t>
            </a:r>
            <a:r>
              <a:rPr lang="en-GB" altLang="en-US" sz="3200" dirty="0" smtClean="0"/>
              <a:t> </a:t>
            </a:r>
          </a:p>
        </p:txBody>
      </p:sp>
      <p:sp>
        <p:nvSpPr>
          <p:cNvPr id="6554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defTabSz="190500" eaLnBrk="1" hangingPunct="1">
              <a:buNone/>
            </a:pPr>
            <a:r>
              <a:rPr lang="en-GB" altLang="en-US" sz="2800" dirty="0" smtClean="0">
                <a:latin typeface="Verdana" pitchFamily="34" charset="0"/>
              </a:rPr>
              <a:t>Under-pricing </a:t>
            </a:r>
          </a:p>
          <a:p>
            <a:pPr marL="0" indent="0" defTabSz="190500" eaLnBrk="1" hangingPunct="1">
              <a:buNone/>
            </a:pPr>
            <a:r>
              <a:rPr lang="en-GB" altLang="en-US" sz="2800" dirty="0" smtClean="0">
                <a:latin typeface="Verdana" pitchFamily="34" charset="0"/>
              </a:rPr>
              <a:t>Under-recording</a:t>
            </a:r>
          </a:p>
          <a:p>
            <a:pPr marL="0" indent="0" defTabSz="190500" eaLnBrk="1" hangingPunct="1">
              <a:buNone/>
            </a:pPr>
            <a:r>
              <a:rPr lang="en-GB" altLang="en-US" sz="2800" dirty="0" smtClean="0">
                <a:latin typeface="Verdana" pitchFamily="34" charset="0"/>
              </a:rPr>
              <a:t>Under- recovery</a:t>
            </a:r>
          </a:p>
          <a:p>
            <a:pPr marL="284163" indent="-284163" defTabSz="190500" eaLnBrk="1" hangingPunct="1">
              <a:buFont typeface="Wingdings" pitchFamily="2" charset="2"/>
              <a:buNone/>
            </a:pPr>
            <a:r>
              <a:rPr lang="en-GB" altLang="en-US" sz="2800" dirty="0" smtClean="0">
                <a:latin typeface="Verdana" pitchFamily="34" charset="0"/>
              </a:rPr>
              <a:t>   </a:t>
            </a:r>
          </a:p>
          <a:p>
            <a:pPr marL="284163" indent="-284163" defTabSz="190500" eaLnBrk="1" hangingPunct="1">
              <a:buFont typeface="Wingdings" pitchFamily="2" charset="2"/>
              <a:buNone/>
            </a:pPr>
            <a:r>
              <a:rPr lang="en-GB" altLang="en-US" sz="2800" b="1" dirty="0" smtClean="0">
                <a:solidFill>
                  <a:srgbClr val="FF0000"/>
                </a:solidFill>
                <a:latin typeface="Verdana" pitchFamily="34" charset="0"/>
              </a:rPr>
              <a:t>How much more profit could you make?</a:t>
            </a:r>
          </a:p>
        </p:txBody>
      </p:sp>
    </p:spTree>
    <p:extLst>
      <p:ext uri="{BB962C8B-B14F-4D97-AF65-F5344CB8AC3E}">
        <p14:creationId xmlns:p14="http://schemas.microsoft.com/office/powerpoint/2010/main" val="153212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PETER SCOTT CONSULTING</a:t>
            </a:r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3214687"/>
          </a:xfrm>
        </p:spPr>
        <p:txBody>
          <a:bodyPr/>
          <a:lstStyle/>
          <a:p>
            <a:pPr algn="l"/>
            <a:r>
              <a:rPr lang="en-GB" altLang="en-US" dirty="0" smtClean="0"/>
              <a:t>Your action plan to build your profitability?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326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 txBox="1">
            <a:spLocks noGrp="1"/>
          </p:cNvSpPr>
          <p:nvPr/>
        </p:nvSpPr>
        <p:spPr bwMode="auto">
          <a:xfrm>
            <a:off x="3105193" y="6248400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sz="1400" dirty="0">
                <a:solidFill>
                  <a:schemeClr val="tx2"/>
                </a:solidFill>
                <a:latin typeface="Tahoma" pitchFamily="34" charset="0"/>
              </a:rPr>
              <a:t>PETER SCOTT CONSULTING</a:t>
            </a: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981200" y="2514600"/>
            <a:ext cx="1752600" cy="4603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400">
                <a:solidFill>
                  <a:srgbClr val="000099"/>
                </a:solidFill>
              </a:rPr>
              <a:t>Instructions</a:t>
            </a: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5410200" y="2514600"/>
            <a:ext cx="1676400" cy="4603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400">
                <a:solidFill>
                  <a:srgbClr val="000099"/>
                </a:solidFill>
              </a:rPr>
              <a:t>W.I.P</a:t>
            </a: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1981200" y="4876800"/>
            <a:ext cx="1676400" cy="4603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400">
                <a:solidFill>
                  <a:srgbClr val="000099"/>
                </a:solidFill>
              </a:rPr>
              <a:t>Cash</a:t>
            </a: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5334000" y="4876800"/>
            <a:ext cx="1676400" cy="4603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400">
                <a:solidFill>
                  <a:srgbClr val="000099"/>
                </a:solidFill>
              </a:rPr>
              <a:t>Debtors</a:t>
            </a:r>
          </a:p>
        </p:txBody>
      </p:sp>
      <p:sp>
        <p:nvSpPr>
          <p:cNvPr id="3079" name="AutoShape 6"/>
          <p:cNvSpPr>
            <a:spLocks noChangeArrowheads="1"/>
          </p:cNvSpPr>
          <p:nvPr/>
        </p:nvSpPr>
        <p:spPr bwMode="auto">
          <a:xfrm>
            <a:off x="3962400" y="2667000"/>
            <a:ext cx="1219200" cy="228600"/>
          </a:xfrm>
          <a:prstGeom prst="rightArrow">
            <a:avLst>
              <a:gd name="adj1" fmla="val 50000"/>
              <a:gd name="adj2" fmla="val 1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GB" sz="1200" b="1" dirty="0">
                <a:solidFill>
                  <a:schemeClr val="bg1"/>
                </a:solidFill>
                <a:latin typeface="Tahoma" pitchFamily="34" charset="0"/>
              </a:rPr>
              <a:t>Work</a:t>
            </a:r>
            <a:r>
              <a:rPr lang="en-GB" sz="1200" b="1" dirty="0">
                <a:latin typeface="Tahoma" pitchFamily="34" charset="0"/>
              </a:rPr>
              <a:t> </a:t>
            </a:r>
            <a:endParaRPr lang="en-US" sz="1200" b="1" dirty="0">
              <a:latin typeface="Tahoma" pitchFamily="34" charset="0"/>
            </a:endParaRPr>
          </a:p>
        </p:txBody>
      </p:sp>
      <p:sp>
        <p:nvSpPr>
          <p:cNvPr id="3080" name="AutoShape 7"/>
          <p:cNvSpPr>
            <a:spLocks noChangeArrowheads="1"/>
          </p:cNvSpPr>
          <p:nvPr/>
        </p:nvSpPr>
        <p:spPr bwMode="auto">
          <a:xfrm>
            <a:off x="3733800" y="5029200"/>
            <a:ext cx="1371600" cy="228600"/>
          </a:xfrm>
          <a:prstGeom prst="leftArrow">
            <a:avLst>
              <a:gd name="adj1" fmla="val 50000"/>
              <a:gd name="adj2" fmla="val 1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GB" sz="1200" b="1" dirty="0">
                <a:solidFill>
                  <a:schemeClr val="bg1"/>
                </a:solidFill>
                <a:latin typeface="Tahoma" pitchFamily="34" charset="0"/>
              </a:rPr>
              <a:t>payment</a:t>
            </a:r>
            <a:endParaRPr lang="en-US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3081" name="AutoShape 8"/>
          <p:cNvSpPr>
            <a:spLocks noChangeArrowheads="1"/>
          </p:cNvSpPr>
          <p:nvPr/>
        </p:nvSpPr>
        <p:spPr bwMode="auto">
          <a:xfrm>
            <a:off x="6096000" y="3276600"/>
            <a:ext cx="228600" cy="1371600"/>
          </a:xfrm>
          <a:prstGeom prst="downArrow">
            <a:avLst>
              <a:gd name="adj1" fmla="val 50000"/>
              <a:gd name="adj2" fmla="val 1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GB" sz="1200" b="1">
                <a:solidFill>
                  <a:srgbClr val="FF0000"/>
                </a:solidFill>
                <a:latin typeface="Tahoma" pitchFamily="34" charset="0"/>
              </a:rPr>
              <a:t>billing</a:t>
            </a:r>
            <a:endParaRPr lang="en-US" sz="12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3082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714202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GB" sz="2800" b="1" dirty="0" smtClean="0">
                <a:latin typeface="Calibri" pitchFamily="34" charset="0"/>
              </a:rPr>
              <a:t/>
            </a:r>
            <a:br>
              <a:rPr lang="en-GB" sz="2800" b="1" dirty="0" smtClean="0">
                <a:latin typeface="Calibri" pitchFamily="34" charset="0"/>
              </a:rPr>
            </a:br>
            <a:r>
              <a:rPr lang="en-GB" sz="2800" b="1" dirty="0" smtClean="0">
                <a:solidFill>
                  <a:srgbClr val="FF0000"/>
                </a:solidFill>
                <a:latin typeface="Calibri" pitchFamily="34" charset="0"/>
              </a:rPr>
              <a:t>Take control </a:t>
            </a:r>
            <a:r>
              <a:rPr lang="en-GB" sz="2800" b="1" dirty="0" smtClean="0">
                <a:latin typeface="Calibri" pitchFamily="34" charset="0"/>
              </a:rPr>
              <a:t>of your cash management – cash is king</a:t>
            </a:r>
            <a:br>
              <a:rPr lang="en-GB" sz="2800" b="1" dirty="0" smtClean="0">
                <a:latin typeface="Calibri" pitchFamily="34" charset="0"/>
              </a:rPr>
            </a:br>
            <a:r>
              <a:rPr lang="en-GB" sz="2800" b="1" dirty="0">
                <a:latin typeface="Calibri" pitchFamily="34" charset="0"/>
              </a:rPr>
              <a:t/>
            </a:r>
            <a:br>
              <a:rPr lang="en-GB" sz="2800" b="1" dirty="0">
                <a:latin typeface="Calibri" pitchFamily="34" charset="0"/>
              </a:rPr>
            </a:br>
            <a:r>
              <a:rPr lang="en-GB" altLang="en-US" sz="2000" b="1" dirty="0" smtClean="0">
                <a:latin typeface="Verdana" pitchFamily="34" charset="0"/>
              </a:rPr>
              <a:t>Work </a:t>
            </a:r>
            <a:r>
              <a:rPr lang="en-GB" altLang="en-US" sz="2000" b="1" dirty="0">
                <a:latin typeface="Verdana" pitchFamily="34" charset="0"/>
              </a:rPr>
              <a:t>smarter, not harder</a:t>
            </a:r>
            <a:br>
              <a:rPr lang="en-GB" altLang="en-US" sz="2000" b="1" dirty="0">
                <a:latin typeface="Verdana" pitchFamily="34" charset="0"/>
              </a:rPr>
            </a:br>
            <a:r>
              <a:rPr lang="en-GB" altLang="en-US" sz="2000" b="1" dirty="0">
                <a:latin typeface="Verdana" pitchFamily="34" charset="0"/>
              </a:rPr>
              <a:t>Do the basics better</a:t>
            </a:r>
            <a:r>
              <a:rPr lang="en-GB" altLang="en-US" sz="2800" b="1" dirty="0">
                <a:latin typeface="Verdana" pitchFamily="34" charset="0"/>
              </a:rPr>
              <a:t/>
            </a:r>
            <a:br>
              <a:rPr lang="en-GB" altLang="en-US" sz="2800" b="1" dirty="0">
                <a:latin typeface="Verdana" pitchFamily="34" charset="0"/>
              </a:rPr>
            </a:br>
            <a:endParaRPr lang="en-GB" sz="2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94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PETER SCOTT CONSULTING</a:t>
            </a:r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altLang="en-US" b="1" dirty="0"/>
              <a:t>Put the </a:t>
            </a:r>
            <a:r>
              <a:rPr lang="en-GB" altLang="en-US" b="1" dirty="0">
                <a:solidFill>
                  <a:srgbClr val="FF0000"/>
                </a:solidFill>
                <a:latin typeface="Baveuse" panose="02000700000000000000" pitchFamily="2" charset="0"/>
              </a:rPr>
              <a:t>squeeze</a:t>
            </a:r>
            <a:r>
              <a:rPr lang="en-GB" altLang="en-US" b="1" dirty="0"/>
              <a:t> on </a:t>
            </a:r>
            <a:r>
              <a:rPr lang="en-GB" altLang="en-US" b="1" dirty="0" smtClean="0"/>
              <a:t>every part of your </a:t>
            </a:r>
            <a:r>
              <a:rPr lang="en-GB" altLang="en-US" b="1" dirty="0"/>
              <a:t>business</a:t>
            </a:r>
            <a:endParaRPr lang="en-US" altLang="en-US" b="1" dirty="0"/>
          </a:p>
        </p:txBody>
      </p:sp>
      <p:pic>
        <p:nvPicPr>
          <p:cNvPr id="270339" name="Picture 3" descr="Squeez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85867" y="1556792"/>
            <a:ext cx="6451571" cy="43439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277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PETER SCOTT CONSULTING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altLang="en-US" sz="2200" b="1" dirty="0" smtClean="0">
                <a:latin typeface="Verdana" pitchFamily="34" charset="0"/>
              </a:rPr>
              <a:t>Avoid Financial Information Overload</a:t>
            </a:r>
            <a:br>
              <a:rPr lang="en-GB" altLang="en-US" sz="2200" b="1" dirty="0" smtClean="0">
                <a:latin typeface="Verdana" pitchFamily="34" charset="0"/>
              </a:rPr>
            </a:br>
            <a:r>
              <a:rPr lang="en-GB" altLang="en-US" sz="2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Measure </a:t>
            </a:r>
            <a:r>
              <a:rPr lang="en-GB" altLang="en-US" sz="2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matters</a:t>
            </a:r>
            <a:r>
              <a:rPr lang="en-GB" altLang="en-US" sz="3200" dirty="0"/>
              <a:t/>
            </a:r>
            <a:br>
              <a:rPr lang="en-GB" altLang="en-US" sz="3200" dirty="0"/>
            </a:br>
            <a:endParaRPr lang="en-US" altLang="en-US" sz="3200" dirty="0" smtClean="0">
              <a:latin typeface="Verdana" pitchFamily="34" charset="0"/>
            </a:endParaRPr>
          </a:p>
        </p:txBody>
      </p:sp>
      <p:sp>
        <p:nvSpPr>
          <p:cNvPr id="1638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GB" sz="2400" dirty="0" smtClean="0"/>
              <a:t>Review </a:t>
            </a:r>
            <a:r>
              <a:rPr lang="en-GB" sz="2400" dirty="0"/>
              <a:t>your financial measurement and </a:t>
            </a:r>
            <a:r>
              <a:rPr lang="en-GB" sz="2400" dirty="0" smtClean="0"/>
              <a:t>reporting</a:t>
            </a:r>
            <a:endParaRPr lang="en-GB" sz="2400" i="1" dirty="0"/>
          </a:p>
          <a:p>
            <a:pPr marL="0" indent="0">
              <a:buNone/>
              <a:defRPr/>
            </a:pPr>
            <a:endParaRPr lang="en-GB" sz="2400" i="1" dirty="0" smtClean="0"/>
          </a:p>
          <a:p>
            <a:endParaRPr lang="en-GB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400" dirty="0" smtClean="0"/>
              <a:t>Are </a:t>
            </a:r>
            <a:r>
              <a:rPr lang="en-GB" sz="2400" dirty="0"/>
              <a:t>you measuring what </a:t>
            </a:r>
            <a:r>
              <a:rPr lang="en-GB" sz="2400" dirty="0" smtClean="0"/>
              <a:t>matters for cash generation?</a:t>
            </a:r>
          </a:p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r>
              <a:rPr lang="en-GB" altLang="en-US" sz="2400" b="1" dirty="0"/>
              <a:t>How much do you have invested in your clients?</a:t>
            </a:r>
            <a:endParaRPr lang="en-GB" sz="2400" b="1" dirty="0"/>
          </a:p>
          <a:p>
            <a:pPr eaLnBrk="1" hangingPunct="1"/>
            <a:endParaRPr lang="en-GB" altLang="en-US" dirty="0" smtClean="0"/>
          </a:p>
          <a:p>
            <a:pPr eaLnBrk="1" hangingPunct="1">
              <a:buFont typeface="Wingdings" pitchFamily="2" charset="2"/>
              <a:buNone/>
            </a:pPr>
            <a:endParaRPr lang="en-GB" altLang="en-US" sz="2800" dirty="0" smtClean="0">
              <a:latin typeface="Verdan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GB" altLang="en-US" sz="48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68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14313"/>
            <a:ext cx="8476431" cy="1485900"/>
          </a:xfrm>
        </p:spPr>
        <p:txBody>
          <a:bodyPr>
            <a:normAutofit/>
          </a:bodyPr>
          <a:lstStyle/>
          <a:p>
            <a:pPr algn="l"/>
            <a:r>
              <a:rPr lang="en-GB" altLang="en-US" sz="2800" dirty="0" smtClean="0">
                <a:latin typeface="Calibri" panose="020F0502020204030204" pitchFamily="34" charset="0"/>
              </a:rPr>
              <a:t>Your</a:t>
            </a:r>
            <a:r>
              <a:rPr lang="en-GB" altLang="en-US" sz="2800" b="1" dirty="0" smtClean="0">
                <a:latin typeface="Calibri" panose="020F0502020204030204" pitchFamily="34" charset="0"/>
              </a:rPr>
              <a:t> ‘lock-up</a:t>
            </a:r>
            <a:r>
              <a:rPr lang="en-GB" altLang="en-US" sz="2800" b="1" dirty="0">
                <a:latin typeface="Calibri" panose="020F0502020204030204" pitchFamily="34" charset="0"/>
              </a:rPr>
              <a:t>’</a:t>
            </a:r>
            <a:r>
              <a:rPr lang="en-GB" altLang="en-US" sz="2800" dirty="0">
                <a:latin typeface="Calibri" panose="020F0502020204030204" pitchFamily="34" charset="0"/>
              </a:rPr>
              <a:t> (the amount </a:t>
            </a:r>
            <a:r>
              <a:rPr lang="en-GB" altLang="en-US" sz="2800" dirty="0" smtClean="0">
                <a:latin typeface="Calibri" panose="020F0502020204030204" pitchFamily="34" charset="0"/>
              </a:rPr>
              <a:t>your </a:t>
            </a:r>
            <a:r>
              <a:rPr lang="en-GB" altLang="en-US" sz="2800" dirty="0">
                <a:latin typeface="Calibri" panose="020F0502020204030204" pitchFamily="34" charset="0"/>
              </a:rPr>
              <a:t>firm has invested in your clients</a:t>
            </a:r>
            <a:r>
              <a:rPr lang="en-GB" altLang="en-US" sz="2800" dirty="0" smtClean="0">
                <a:latin typeface="Calibri" panose="020F0502020204030204" pitchFamily="34" charset="0"/>
              </a:rPr>
              <a:t>) is a </a:t>
            </a:r>
            <a:r>
              <a:rPr lang="en-GB" altLang="en-US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RISK </a:t>
            </a:r>
            <a:endParaRPr lang="en-GB" altLang="en-US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556792"/>
            <a:ext cx="7685286" cy="4463008"/>
          </a:xfrm>
        </p:spPr>
        <p:txBody>
          <a:bodyPr/>
          <a:lstStyle/>
          <a:p>
            <a:pPr marL="284163" indent="-284163" defTabSz="190500">
              <a:buFontTx/>
              <a:buNone/>
            </a:pPr>
            <a:r>
              <a:rPr lang="en-GB" altLang="en-US" sz="2400" dirty="0">
                <a:latin typeface="Calibri" panose="020F0502020204030204" pitchFamily="34" charset="0"/>
              </a:rPr>
              <a:t> </a:t>
            </a:r>
            <a:endParaRPr lang="en-GB" altLang="en-US" sz="2400" b="1" dirty="0">
              <a:latin typeface="Calibri" panose="020F0502020204030204" pitchFamily="34" charset="0"/>
            </a:endParaRPr>
          </a:p>
          <a:p>
            <a:pPr marL="284163" indent="-284163" defTabSz="190500">
              <a:buFontTx/>
              <a:buNone/>
            </a:pPr>
            <a:r>
              <a:rPr lang="en-GB" altLang="en-US" sz="2400" b="1" dirty="0" smtClean="0">
                <a:latin typeface="Calibri" panose="020F0502020204030204" pitchFamily="34" charset="0"/>
              </a:rPr>
              <a:t>“</a:t>
            </a:r>
            <a:r>
              <a:rPr lang="en-GB" altLang="en-US" sz="2400" b="1" dirty="0">
                <a:latin typeface="Calibri" panose="020F0502020204030204" pitchFamily="34" charset="0"/>
              </a:rPr>
              <a:t>lock-up”</a:t>
            </a:r>
            <a:r>
              <a:rPr lang="en-GB" altLang="en-US" sz="2400" dirty="0">
                <a:latin typeface="Calibri" panose="020F0502020204030204" pitchFamily="34" charset="0"/>
              </a:rPr>
              <a:t> </a:t>
            </a:r>
            <a:r>
              <a:rPr lang="en-GB" altLang="en-US" sz="2400" i="1" dirty="0">
                <a:latin typeface="Calibri" panose="020F0502020204030204" pitchFamily="34" charset="0"/>
              </a:rPr>
              <a:t>(work done not paid for</a:t>
            </a:r>
            <a:r>
              <a:rPr lang="en-GB" altLang="en-US" sz="2400" i="1" dirty="0" smtClean="0">
                <a:latin typeface="Calibri" panose="020F0502020204030204" pitchFamily="34" charset="0"/>
              </a:rPr>
              <a:t>)</a:t>
            </a:r>
          </a:p>
          <a:p>
            <a:pPr marL="284163" indent="-284163" defTabSz="190500">
              <a:buFontTx/>
              <a:buNone/>
            </a:pPr>
            <a:r>
              <a:rPr lang="en-GB" altLang="en-US" sz="2400" dirty="0" smtClean="0">
                <a:latin typeface="Calibri" panose="020F0502020204030204" pitchFamily="34" charset="0"/>
              </a:rPr>
              <a:t> </a:t>
            </a:r>
            <a:r>
              <a:rPr lang="en-GB" altLang="en-US" sz="2400" dirty="0">
                <a:latin typeface="Calibri" panose="020F0502020204030204" pitchFamily="34" charset="0"/>
              </a:rPr>
              <a:t>= </a:t>
            </a:r>
          </a:p>
          <a:p>
            <a:pPr defTabSz="190500">
              <a:buFont typeface="Wingdings" panose="05000000000000000000" pitchFamily="2" charset="2"/>
              <a:buChar char="q"/>
            </a:pPr>
            <a:r>
              <a:rPr lang="en-GB" altLang="en-US" sz="2400" dirty="0">
                <a:latin typeface="Calibri" panose="020F0502020204030204" pitchFamily="34" charset="0"/>
              </a:rPr>
              <a:t>WIP </a:t>
            </a:r>
          </a:p>
          <a:p>
            <a:pPr defTabSz="190500">
              <a:buFont typeface="Wingdings" panose="05000000000000000000" pitchFamily="2" charset="2"/>
              <a:buChar char="q"/>
            </a:pPr>
            <a:r>
              <a:rPr lang="en-GB" altLang="en-US" sz="2400" dirty="0">
                <a:latin typeface="Calibri" panose="020F0502020204030204" pitchFamily="34" charset="0"/>
              </a:rPr>
              <a:t>Unbilled / unpaid disbursements</a:t>
            </a:r>
          </a:p>
          <a:p>
            <a:pPr defTabSz="190500">
              <a:buFont typeface="Wingdings" panose="05000000000000000000" pitchFamily="2" charset="2"/>
              <a:buChar char="q"/>
            </a:pPr>
            <a:r>
              <a:rPr lang="en-GB" altLang="en-US" sz="2400" dirty="0">
                <a:latin typeface="Calibri" panose="020F0502020204030204" pitchFamily="34" charset="0"/>
              </a:rPr>
              <a:t>Unpaid </a:t>
            </a:r>
            <a:r>
              <a:rPr lang="en-GB" altLang="en-US" sz="2400" dirty="0" smtClean="0">
                <a:latin typeface="Calibri" panose="020F0502020204030204" pitchFamily="34" charset="0"/>
              </a:rPr>
              <a:t>bills</a:t>
            </a:r>
          </a:p>
          <a:p>
            <a:pPr marL="284163" indent="-284163" defTabSz="190500">
              <a:buFont typeface="Wingdings" pitchFamily="2" charset="2"/>
              <a:buChar char="§"/>
            </a:pPr>
            <a:endParaRPr lang="en-GB" altLang="en-US" sz="2400" dirty="0">
              <a:latin typeface="Calibri" panose="020F0502020204030204" pitchFamily="34" charset="0"/>
            </a:endParaRPr>
          </a:p>
          <a:p>
            <a:pPr marL="0" indent="0" defTabSz="190500">
              <a:buNone/>
            </a:pPr>
            <a:r>
              <a:rPr lang="en-GB" altLang="en-US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How good are </a:t>
            </a:r>
            <a:r>
              <a:rPr lang="en-GB" altLang="en-US" sz="2400" dirty="0">
                <a:solidFill>
                  <a:srgbClr val="FF0000"/>
                </a:solidFill>
                <a:latin typeface="Calibri" panose="020F0502020204030204" pitchFamily="34" charset="0"/>
              </a:rPr>
              <a:t>your clients as an investment? </a:t>
            </a:r>
          </a:p>
          <a:p>
            <a:pPr marL="284163" indent="-284163" defTabSz="190500">
              <a:buFont typeface="Wingdings" pitchFamily="2" charset="2"/>
              <a:buChar char="§"/>
            </a:pPr>
            <a:endParaRPr lang="en-GB" altLang="en-US" sz="2400" dirty="0">
              <a:latin typeface="Calibri" panose="020F0502020204030204" pitchFamily="34" charset="0"/>
            </a:endParaRPr>
          </a:p>
          <a:p>
            <a:pPr marL="284163" indent="-284163" defTabSz="190500">
              <a:buFontTx/>
              <a:buNone/>
            </a:pPr>
            <a:endParaRPr lang="en-GB" altLang="en-US" dirty="0">
              <a:latin typeface="Verdana" pitchFamily="34" charset="0"/>
            </a:endParaRPr>
          </a:p>
          <a:p>
            <a:pPr marL="284163" indent="-284163" defTabSz="190500"/>
            <a:endParaRPr lang="en-GB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5019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altLang="en-US" sz="2800" dirty="0"/>
              <a:t>How </a:t>
            </a:r>
            <a:r>
              <a:rPr lang="en-GB" altLang="en-US" sz="2800" b="1" dirty="0"/>
              <a:t>old</a:t>
            </a:r>
            <a:r>
              <a:rPr lang="en-GB" altLang="en-US" sz="2800" dirty="0"/>
              <a:t> is your “lock up”?</a:t>
            </a:r>
            <a:endParaRPr lang="en-US" altLang="en-US" sz="28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GB" altLang="en-US" dirty="0">
              <a:latin typeface="Verdana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GB" altLang="en-US" sz="2400" b="1" dirty="0">
                <a:latin typeface="Calibri" panose="020F0502020204030204" pitchFamily="34" charset="0"/>
              </a:rPr>
              <a:t>Your aged WIP</a:t>
            </a:r>
            <a:r>
              <a:rPr lang="en-GB" altLang="en-US" sz="2400" dirty="0">
                <a:latin typeface="Calibri" panose="020F0502020204030204" pitchFamily="34" charset="0"/>
              </a:rPr>
              <a:t>? (the older your WIP the less likely it will be billed</a:t>
            </a:r>
            <a:r>
              <a:rPr lang="en-GB" altLang="en-US" sz="2400" dirty="0" smtClean="0">
                <a:latin typeface="Calibri" panose="020F0502020204030204" pitchFamily="34" charset="0"/>
              </a:rPr>
              <a:t>)</a:t>
            </a:r>
          </a:p>
          <a:p>
            <a:pPr>
              <a:buFont typeface="Wingdings" pitchFamily="2" charset="2"/>
              <a:buChar char="§"/>
            </a:pPr>
            <a:endParaRPr lang="en-GB" altLang="en-US" sz="24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GB" altLang="en-US" sz="2400" b="1" dirty="0">
                <a:latin typeface="Calibri" panose="020F0502020204030204" pitchFamily="34" charset="0"/>
              </a:rPr>
              <a:t>Your aged Debtors</a:t>
            </a:r>
            <a:r>
              <a:rPr lang="en-GB" altLang="en-US" sz="2400" dirty="0">
                <a:latin typeface="Calibri" panose="020F0502020204030204" pitchFamily="34" charset="0"/>
              </a:rPr>
              <a:t>? (the older your debtors the less likely they will be paid)</a:t>
            </a:r>
          </a:p>
          <a:p>
            <a:pPr>
              <a:buFont typeface="Wingdings" pitchFamily="2" charset="2"/>
              <a:buChar char="§"/>
            </a:pPr>
            <a:endParaRPr lang="en-GB" altLang="en-US" sz="2400" dirty="0">
              <a:latin typeface="Calibri" panose="020F0502020204030204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GB" altLang="en-US" sz="2400" dirty="0">
                <a:solidFill>
                  <a:srgbClr val="FF0000"/>
                </a:solidFill>
                <a:latin typeface="Calibri" panose="020F0502020204030204" pitchFamily="34" charset="0"/>
              </a:rPr>
              <a:t>How much of your lock up is </a:t>
            </a:r>
            <a:r>
              <a:rPr lang="en-GB" altLang="en-US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‘at risk’?</a:t>
            </a:r>
            <a:endParaRPr lang="en-US" altLang="en-US" sz="24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26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764704"/>
            <a:ext cx="7793037" cy="4464496"/>
          </a:xfrm>
        </p:spPr>
        <p:txBody>
          <a:bodyPr>
            <a:normAutofit/>
          </a:bodyPr>
          <a:lstStyle/>
          <a:p>
            <a:pPr algn="l"/>
            <a:r>
              <a:rPr lang="en-GB" altLang="en-US" sz="3200" dirty="0" smtClean="0"/>
              <a:t>Lock </a:t>
            </a:r>
            <a:r>
              <a:rPr lang="en-GB" altLang="en-US" sz="3200" dirty="0"/>
              <a:t>up is a </a:t>
            </a:r>
            <a:r>
              <a:rPr lang="en-GB" altLang="en-US" dirty="0"/>
              <a:t/>
            </a:r>
            <a:br>
              <a:rPr lang="en-GB" altLang="en-US" dirty="0"/>
            </a:br>
            <a:r>
              <a:rPr lang="en-GB" altLang="en-US" sz="7200" b="1" dirty="0">
                <a:solidFill>
                  <a:srgbClr val="FF0000"/>
                </a:solidFill>
              </a:rPr>
              <a:t>RISK</a:t>
            </a:r>
            <a:r>
              <a:rPr lang="en-GB" altLang="en-US" sz="7200" b="1" dirty="0">
                <a:solidFill>
                  <a:schemeClr val="hlink"/>
                </a:solidFill>
              </a:rPr>
              <a:t/>
            </a:r>
            <a:br>
              <a:rPr lang="en-GB" altLang="en-US" sz="7200" b="1" dirty="0">
                <a:solidFill>
                  <a:schemeClr val="hlink"/>
                </a:solidFill>
              </a:rPr>
            </a:br>
            <a:r>
              <a:rPr lang="en-GB" altLang="en-US" sz="3600" dirty="0"/>
              <a:t>which needs to be </a:t>
            </a:r>
            <a:r>
              <a:rPr lang="en-GB" altLang="en-US" sz="3600" b="1" i="1" dirty="0" smtClean="0"/>
              <a:t>managed</a:t>
            </a:r>
            <a:r>
              <a:rPr lang="en-GB" altLang="en-US" sz="3600" dirty="0" smtClean="0"/>
              <a:t/>
            </a:r>
            <a:br>
              <a:rPr lang="en-GB" altLang="en-US" sz="3600" dirty="0" smtClean="0"/>
            </a:br>
            <a:r>
              <a:rPr lang="en-GB" altLang="en-US" sz="3600" dirty="0"/>
              <a:t/>
            </a:r>
            <a:br>
              <a:rPr lang="en-GB" altLang="en-US" sz="3600" dirty="0"/>
            </a:br>
            <a:r>
              <a:rPr lang="en-GB" altLang="en-US" sz="3600" dirty="0" smtClean="0"/>
              <a:t>How are you risk managing your lock up?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61149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SCOTT CONSULTING</a:t>
            </a:r>
          </a:p>
        </p:txBody>
      </p:sp>
      <p:sp>
        <p:nvSpPr>
          <p:cNvPr id="259075" name="Text Box 2"/>
          <p:cNvSpPr txBox="1">
            <a:spLocks noChangeArrowheads="1"/>
          </p:cNvSpPr>
          <p:nvPr/>
        </p:nvSpPr>
        <p:spPr bwMode="auto">
          <a:xfrm>
            <a:off x="1981200" y="2514600"/>
            <a:ext cx="1752600" cy="460375"/>
          </a:xfrm>
          <a:prstGeom prst="rect">
            <a:avLst/>
          </a:prstGeom>
          <a:solidFill>
            <a:srgbClr val="FF0000"/>
          </a:solidFill>
          <a:ln w="317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 dirty="0">
                <a:solidFill>
                  <a:schemeClr val="bg1"/>
                </a:solidFill>
              </a:rPr>
              <a:t>Instructions</a:t>
            </a:r>
          </a:p>
        </p:txBody>
      </p:sp>
      <p:sp>
        <p:nvSpPr>
          <p:cNvPr id="259076" name="Text Box 3"/>
          <p:cNvSpPr txBox="1">
            <a:spLocks noChangeArrowheads="1"/>
          </p:cNvSpPr>
          <p:nvPr/>
        </p:nvSpPr>
        <p:spPr bwMode="auto">
          <a:xfrm>
            <a:off x="5486400" y="2501900"/>
            <a:ext cx="1676400" cy="4603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W.I.P</a:t>
            </a:r>
          </a:p>
        </p:txBody>
      </p:sp>
      <p:sp>
        <p:nvSpPr>
          <p:cNvPr id="259077" name="Text Box 4"/>
          <p:cNvSpPr txBox="1">
            <a:spLocks noChangeArrowheads="1"/>
          </p:cNvSpPr>
          <p:nvPr/>
        </p:nvSpPr>
        <p:spPr bwMode="auto">
          <a:xfrm>
            <a:off x="1981200" y="4876800"/>
            <a:ext cx="1676400" cy="4603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>
                <a:solidFill>
                  <a:srgbClr val="000099"/>
                </a:solidFill>
              </a:rPr>
              <a:t>Cash</a:t>
            </a:r>
          </a:p>
        </p:txBody>
      </p:sp>
      <p:sp>
        <p:nvSpPr>
          <p:cNvPr id="259078" name="Text Box 5"/>
          <p:cNvSpPr txBox="1">
            <a:spLocks noChangeArrowheads="1"/>
          </p:cNvSpPr>
          <p:nvPr/>
        </p:nvSpPr>
        <p:spPr bwMode="auto">
          <a:xfrm>
            <a:off x="5334000" y="4876800"/>
            <a:ext cx="1676400" cy="4603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>
                <a:solidFill>
                  <a:srgbClr val="000099"/>
                </a:solidFill>
              </a:rPr>
              <a:t>Debtors</a:t>
            </a:r>
          </a:p>
        </p:txBody>
      </p:sp>
      <p:sp>
        <p:nvSpPr>
          <p:cNvPr id="259079" name="AutoShape 6"/>
          <p:cNvSpPr>
            <a:spLocks noChangeArrowheads="1"/>
          </p:cNvSpPr>
          <p:nvPr/>
        </p:nvSpPr>
        <p:spPr bwMode="auto">
          <a:xfrm>
            <a:off x="3962400" y="2667000"/>
            <a:ext cx="1219200" cy="228600"/>
          </a:xfrm>
          <a:prstGeom prst="rightArrow">
            <a:avLst>
              <a:gd name="adj1" fmla="val 50000"/>
              <a:gd name="adj2" fmla="val 1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GB" sz="1200" b="1" dirty="0">
                <a:solidFill>
                  <a:schemeClr val="bg1"/>
                </a:solidFill>
              </a:rPr>
              <a:t>Work</a:t>
            </a:r>
            <a:r>
              <a:rPr lang="en-GB" sz="1200" b="1" dirty="0"/>
              <a:t> </a:t>
            </a:r>
            <a:endParaRPr lang="en-US" sz="1200" b="1" dirty="0"/>
          </a:p>
        </p:txBody>
      </p:sp>
      <p:sp>
        <p:nvSpPr>
          <p:cNvPr id="259080" name="AutoShape 7"/>
          <p:cNvSpPr>
            <a:spLocks noChangeArrowheads="1"/>
          </p:cNvSpPr>
          <p:nvPr/>
        </p:nvSpPr>
        <p:spPr bwMode="auto">
          <a:xfrm>
            <a:off x="3810000" y="5029200"/>
            <a:ext cx="1371600" cy="228600"/>
          </a:xfrm>
          <a:prstGeom prst="leftArrow">
            <a:avLst>
              <a:gd name="adj1" fmla="val 50000"/>
              <a:gd name="adj2" fmla="val 1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GB" sz="1200" b="1" dirty="0">
                <a:solidFill>
                  <a:schemeClr val="bg1"/>
                </a:solidFill>
              </a:rPr>
              <a:t>payment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59081" name="AutoShape 8"/>
          <p:cNvSpPr>
            <a:spLocks noChangeArrowheads="1"/>
          </p:cNvSpPr>
          <p:nvPr/>
        </p:nvSpPr>
        <p:spPr bwMode="auto">
          <a:xfrm>
            <a:off x="6096000" y="3276600"/>
            <a:ext cx="228600" cy="1371600"/>
          </a:xfrm>
          <a:prstGeom prst="downArrow">
            <a:avLst>
              <a:gd name="adj1" fmla="val 50000"/>
              <a:gd name="adj2" fmla="val 1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GB" sz="1200" b="1">
                <a:solidFill>
                  <a:srgbClr val="FF0000"/>
                </a:solidFill>
              </a:rPr>
              <a:t>billing</a:t>
            </a:r>
            <a:endParaRPr lang="en-US" sz="1200" b="1">
              <a:solidFill>
                <a:srgbClr val="FF0000"/>
              </a:solidFill>
            </a:endParaRPr>
          </a:p>
        </p:txBody>
      </p:sp>
      <p:sp>
        <p:nvSpPr>
          <p:cNvPr id="259082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74638"/>
            <a:ext cx="8363272" cy="850106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 smtClean="0">
                <a:latin typeface="Verdana" pitchFamily="34" charset="0"/>
              </a:rPr>
              <a:t>Taking instructions</a:t>
            </a:r>
            <a:endParaRPr lang="en-GB" sz="2400" b="1" dirty="0">
              <a:latin typeface="Verdana" pitchFamily="34" charset="0"/>
            </a:endParaRPr>
          </a:p>
        </p:txBody>
      </p:sp>
      <p:sp>
        <p:nvSpPr>
          <p:cNvPr id="259074" name="Footer Placeholder 3"/>
          <p:cNvSpPr txBox="1">
            <a:spLocks noGrp="1"/>
          </p:cNvSpPr>
          <p:nvPr/>
        </p:nvSpPr>
        <p:spPr bwMode="auto">
          <a:xfrm>
            <a:off x="3225800" y="6326980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GB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9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PETER SCOTT CONSULTING</a:t>
            </a:r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altLang="en-US" sz="2800" b="1" dirty="0"/>
              <a:t>Put the </a:t>
            </a:r>
            <a:r>
              <a:rPr lang="en-GB" altLang="en-US" sz="2800" b="1" dirty="0">
                <a:solidFill>
                  <a:srgbClr val="FF0000"/>
                </a:solidFill>
                <a:latin typeface="Baveuse" panose="02000700000000000000" pitchFamily="2" charset="0"/>
              </a:rPr>
              <a:t>squeeze</a:t>
            </a:r>
            <a:r>
              <a:rPr lang="en-GB" altLang="en-US" sz="2800" b="1" dirty="0"/>
              <a:t> on </a:t>
            </a:r>
            <a:r>
              <a:rPr lang="en-GB" altLang="en-US" sz="2800" b="1" dirty="0" smtClean="0"/>
              <a:t>every part of your business to achieve higher profitability</a:t>
            </a:r>
            <a:endParaRPr lang="en-US" altLang="en-US" sz="2800" b="1" dirty="0"/>
          </a:p>
        </p:txBody>
      </p:sp>
      <p:pic>
        <p:nvPicPr>
          <p:cNvPr id="270339" name="Picture 3" descr="Squeez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85867" y="1556792"/>
            <a:ext cx="6451571" cy="43439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840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4082"/>
          </a:xfrm>
          <a:noFill/>
        </p:spPr>
        <p:txBody>
          <a:bodyPr anchor="b">
            <a:normAutofit/>
          </a:bodyPr>
          <a:lstStyle/>
          <a:p>
            <a:pPr algn="l"/>
            <a:r>
              <a:rPr lang="en-GB" altLang="en-US" sz="2800" b="1" dirty="0">
                <a:latin typeface="Calibri" panose="020F0502020204030204" pitchFamily="34" charset="0"/>
              </a:rPr>
              <a:t>Taking </a:t>
            </a:r>
            <a:r>
              <a:rPr lang="en-GB" altLang="en-US" sz="2800" b="1" dirty="0" smtClean="0">
                <a:latin typeface="Calibri" panose="020F0502020204030204" pitchFamily="34" charset="0"/>
              </a:rPr>
              <a:t>instructions </a:t>
            </a:r>
            <a:r>
              <a:rPr lang="en-GB" alt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= risk management </a:t>
            </a:r>
            <a:endParaRPr lang="en-GB" altLang="en-US" sz="28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741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20000"/>
          </a:bodyPr>
          <a:lstStyle/>
          <a:p>
            <a:pPr marL="760413" lvl="1" defTabSz="1905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altLang="en-US" sz="1800" dirty="0" smtClean="0">
              <a:latin typeface="Calibri" panose="020F0502020204030204" pitchFamily="34" charset="0"/>
            </a:endParaRPr>
          </a:p>
          <a:p>
            <a:pPr marL="760413" lvl="1" defTabSz="1905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altLang="en-US" sz="1900" dirty="0">
              <a:latin typeface="Calibri" panose="020F0502020204030204" pitchFamily="34" charset="0"/>
            </a:endParaRPr>
          </a:p>
          <a:p>
            <a:pPr marL="817563" lvl="1" indent="-342900" defTabSz="1905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GB" altLang="en-US" sz="1900" dirty="0" smtClean="0">
                <a:latin typeface="Calibri" panose="020F0502020204030204" pitchFamily="34" charset="0"/>
              </a:rPr>
              <a:t>You </a:t>
            </a:r>
            <a:r>
              <a:rPr lang="en-GB" altLang="en-US" sz="1900" dirty="0">
                <a:latin typeface="Calibri" panose="020F0502020204030204" pitchFamily="34" charset="0"/>
              </a:rPr>
              <a:t>are providing clients with credit, but you are not trained or being paid to take credit </a:t>
            </a:r>
            <a:r>
              <a:rPr lang="en-GB" altLang="en-US" sz="1900" dirty="0" smtClean="0">
                <a:latin typeface="Calibri" panose="020F0502020204030204" pitchFamily="34" charset="0"/>
              </a:rPr>
              <a:t>risk</a:t>
            </a:r>
          </a:p>
          <a:p>
            <a:pPr marL="766763" lvl="1" indent="-292100" defTabSz="190500">
              <a:lnSpc>
                <a:spcPct val="90000"/>
              </a:lnSpc>
            </a:pPr>
            <a:endParaRPr lang="en-GB" altLang="en-US" sz="1900" dirty="0">
              <a:latin typeface="Calibri" panose="020F0502020204030204" pitchFamily="34" charset="0"/>
            </a:endParaRPr>
          </a:p>
          <a:p>
            <a:pPr marL="817563" lvl="1" indent="-342900" defTabSz="1905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GB" altLang="en-US" sz="1900" dirty="0">
                <a:latin typeface="Calibri" panose="020F0502020204030204" pitchFamily="34" charset="0"/>
              </a:rPr>
              <a:t>Client vetting / credit </a:t>
            </a:r>
            <a:r>
              <a:rPr lang="en-GB" altLang="en-US" sz="1900" dirty="0" smtClean="0">
                <a:latin typeface="Calibri" panose="020F0502020204030204" pitchFamily="34" charset="0"/>
              </a:rPr>
              <a:t>checks</a:t>
            </a:r>
          </a:p>
          <a:p>
            <a:pPr marL="766763" lvl="1" indent="-292100" defTabSz="190500">
              <a:lnSpc>
                <a:spcPct val="90000"/>
              </a:lnSpc>
            </a:pPr>
            <a:endParaRPr lang="en-GB" altLang="en-US" sz="1900" dirty="0">
              <a:latin typeface="Calibri" panose="020F0502020204030204" pitchFamily="34" charset="0"/>
            </a:endParaRPr>
          </a:p>
          <a:p>
            <a:pPr marL="817563" lvl="1" indent="-342900" defTabSz="1905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GB" altLang="en-US" sz="1900" dirty="0">
                <a:latin typeface="Calibri" panose="020F0502020204030204" pitchFamily="34" charset="0"/>
              </a:rPr>
              <a:t>Money on </a:t>
            </a:r>
            <a:r>
              <a:rPr lang="en-GB" altLang="en-US" sz="1900" dirty="0" smtClean="0">
                <a:latin typeface="Calibri" panose="020F0502020204030204" pitchFamily="34" charset="0"/>
              </a:rPr>
              <a:t>account</a:t>
            </a:r>
          </a:p>
          <a:p>
            <a:pPr marL="766763" lvl="1" indent="-292100" defTabSz="190500">
              <a:lnSpc>
                <a:spcPct val="90000"/>
              </a:lnSpc>
            </a:pPr>
            <a:endParaRPr lang="en-GB" altLang="en-US" sz="1900" dirty="0">
              <a:latin typeface="Calibri" panose="020F0502020204030204" pitchFamily="34" charset="0"/>
            </a:endParaRPr>
          </a:p>
          <a:p>
            <a:pPr marL="817563" lvl="1" indent="-342900" defTabSz="1905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GB" altLang="en-US" sz="1900" dirty="0" smtClean="0">
                <a:latin typeface="Calibri" panose="020F0502020204030204" pitchFamily="34" charset="0"/>
              </a:rPr>
              <a:t>Disbursements</a:t>
            </a:r>
          </a:p>
          <a:p>
            <a:pPr marL="766763" lvl="1" indent="-292100" defTabSz="190500">
              <a:lnSpc>
                <a:spcPct val="90000"/>
              </a:lnSpc>
            </a:pPr>
            <a:endParaRPr lang="en-GB" altLang="en-US" sz="1900" dirty="0">
              <a:latin typeface="Calibri" panose="020F0502020204030204" pitchFamily="34" charset="0"/>
            </a:endParaRPr>
          </a:p>
          <a:p>
            <a:pPr marL="817563" lvl="1" indent="-342900" defTabSz="1905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GB" altLang="en-US" sz="1900" dirty="0">
                <a:latin typeface="Calibri" panose="020F0502020204030204" pitchFamily="34" charset="0"/>
              </a:rPr>
              <a:t>Credit </a:t>
            </a:r>
            <a:r>
              <a:rPr lang="en-GB" altLang="en-US" sz="1900" dirty="0" smtClean="0">
                <a:latin typeface="Calibri" panose="020F0502020204030204" pitchFamily="34" charset="0"/>
              </a:rPr>
              <a:t>limits</a:t>
            </a:r>
          </a:p>
          <a:p>
            <a:pPr marL="474663" lvl="1" indent="0" defTabSz="190500">
              <a:lnSpc>
                <a:spcPct val="90000"/>
              </a:lnSpc>
              <a:buNone/>
            </a:pPr>
            <a:endParaRPr lang="en-GB" altLang="en-US" sz="1900" dirty="0" smtClean="0">
              <a:latin typeface="Calibri" panose="020F0502020204030204" pitchFamily="34" charset="0"/>
            </a:endParaRPr>
          </a:p>
          <a:p>
            <a:pPr marL="817563" lvl="1" indent="-342900" defTabSz="1905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GB" altLang="en-US" sz="1900" dirty="0" smtClean="0">
                <a:latin typeface="Calibri" panose="020F0502020204030204" pitchFamily="34" charset="0"/>
              </a:rPr>
              <a:t>Interim </a:t>
            </a:r>
            <a:r>
              <a:rPr lang="en-GB" altLang="en-US" sz="1900" dirty="0">
                <a:latin typeface="Calibri" panose="020F0502020204030204" pitchFamily="34" charset="0"/>
              </a:rPr>
              <a:t>/ frequency of </a:t>
            </a:r>
            <a:r>
              <a:rPr lang="en-GB" altLang="en-US" sz="1900" dirty="0" smtClean="0">
                <a:latin typeface="Calibri" panose="020F0502020204030204" pitchFamily="34" charset="0"/>
              </a:rPr>
              <a:t>billing</a:t>
            </a:r>
          </a:p>
          <a:p>
            <a:pPr marL="474663" lvl="1" indent="0" defTabSz="190500">
              <a:lnSpc>
                <a:spcPct val="90000"/>
              </a:lnSpc>
              <a:buNone/>
            </a:pPr>
            <a:endParaRPr lang="en-GB" altLang="en-US" sz="1900" dirty="0" smtClean="0">
              <a:latin typeface="Calibri" panose="020F0502020204030204" pitchFamily="34" charset="0"/>
            </a:endParaRPr>
          </a:p>
          <a:p>
            <a:pPr marL="817563" lvl="1" indent="-342900" defTabSz="1905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GB" altLang="en-US" sz="1900" dirty="0" smtClean="0">
                <a:latin typeface="Calibri" panose="020F0502020204030204" pitchFamily="34" charset="0"/>
              </a:rPr>
              <a:t>Payment terms</a:t>
            </a:r>
          </a:p>
          <a:p>
            <a:pPr marL="766763" lvl="1" indent="-292100" defTabSz="190500">
              <a:lnSpc>
                <a:spcPct val="90000"/>
              </a:lnSpc>
            </a:pPr>
            <a:endParaRPr lang="en-GB" altLang="en-US" sz="1900" dirty="0">
              <a:latin typeface="Calibri" panose="020F0502020204030204" pitchFamily="34" charset="0"/>
            </a:endParaRPr>
          </a:p>
          <a:p>
            <a:pPr marL="817563" lvl="1" indent="-342900" defTabSz="1905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GB" altLang="en-US" sz="1900" dirty="0">
                <a:latin typeface="Calibri" panose="020F0502020204030204" pitchFamily="34" charset="0"/>
              </a:rPr>
              <a:t>What else should you put in your Terms of Engagement?</a:t>
            </a:r>
          </a:p>
          <a:p>
            <a:pPr marL="284163" indent="-284163" defTabSz="190500">
              <a:lnSpc>
                <a:spcPct val="90000"/>
              </a:lnSpc>
              <a:buFontTx/>
              <a:buNone/>
            </a:pPr>
            <a:r>
              <a:rPr lang="en-GB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767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SCOTT CONSULTING</a:t>
            </a:r>
          </a:p>
        </p:txBody>
      </p:sp>
      <p:sp>
        <p:nvSpPr>
          <p:cNvPr id="259075" name="Text Box 2"/>
          <p:cNvSpPr txBox="1">
            <a:spLocks noChangeArrowheads="1"/>
          </p:cNvSpPr>
          <p:nvPr/>
        </p:nvSpPr>
        <p:spPr bwMode="auto">
          <a:xfrm>
            <a:off x="1981200" y="2514600"/>
            <a:ext cx="1752600" cy="4603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>
                <a:solidFill>
                  <a:srgbClr val="000099"/>
                </a:solidFill>
              </a:rPr>
              <a:t>Instructions</a:t>
            </a:r>
          </a:p>
        </p:txBody>
      </p:sp>
      <p:sp>
        <p:nvSpPr>
          <p:cNvPr id="259076" name="Text Box 3"/>
          <p:cNvSpPr txBox="1">
            <a:spLocks noChangeArrowheads="1"/>
          </p:cNvSpPr>
          <p:nvPr/>
        </p:nvSpPr>
        <p:spPr bwMode="auto">
          <a:xfrm>
            <a:off x="5486400" y="2501900"/>
            <a:ext cx="1676400" cy="460375"/>
          </a:xfrm>
          <a:prstGeom prst="rect">
            <a:avLst/>
          </a:prstGeom>
          <a:solidFill>
            <a:srgbClr val="FF0000"/>
          </a:solidFill>
          <a:ln w="317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W.I.P</a:t>
            </a:r>
          </a:p>
        </p:txBody>
      </p:sp>
      <p:sp>
        <p:nvSpPr>
          <p:cNvPr id="259077" name="Text Box 4"/>
          <p:cNvSpPr txBox="1">
            <a:spLocks noChangeArrowheads="1"/>
          </p:cNvSpPr>
          <p:nvPr/>
        </p:nvSpPr>
        <p:spPr bwMode="auto">
          <a:xfrm>
            <a:off x="1981200" y="4876800"/>
            <a:ext cx="1676400" cy="4603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>
                <a:solidFill>
                  <a:srgbClr val="000099"/>
                </a:solidFill>
              </a:rPr>
              <a:t>Cash</a:t>
            </a:r>
          </a:p>
        </p:txBody>
      </p:sp>
      <p:sp>
        <p:nvSpPr>
          <p:cNvPr id="259078" name="Text Box 5"/>
          <p:cNvSpPr txBox="1">
            <a:spLocks noChangeArrowheads="1"/>
          </p:cNvSpPr>
          <p:nvPr/>
        </p:nvSpPr>
        <p:spPr bwMode="auto">
          <a:xfrm>
            <a:off x="5334000" y="4876800"/>
            <a:ext cx="1676400" cy="4603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>
                <a:solidFill>
                  <a:srgbClr val="000099"/>
                </a:solidFill>
              </a:rPr>
              <a:t>Debtors</a:t>
            </a:r>
          </a:p>
        </p:txBody>
      </p:sp>
      <p:sp>
        <p:nvSpPr>
          <p:cNvPr id="259079" name="AutoShape 6"/>
          <p:cNvSpPr>
            <a:spLocks noChangeArrowheads="1"/>
          </p:cNvSpPr>
          <p:nvPr/>
        </p:nvSpPr>
        <p:spPr bwMode="auto">
          <a:xfrm>
            <a:off x="3962400" y="2667000"/>
            <a:ext cx="1219200" cy="228600"/>
          </a:xfrm>
          <a:prstGeom prst="rightArrow">
            <a:avLst>
              <a:gd name="adj1" fmla="val 50000"/>
              <a:gd name="adj2" fmla="val 1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GB" sz="1200" b="1" dirty="0">
                <a:solidFill>
                  <a:schemeClr val="bg1"/>
                </a:solidFill>
              </a:rPr>
              <a:t>Work 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59080" name="AutoShape 7"/>
          <p:cNvSpPr>
            <a:spLocks noChangeArrowheads="1"/>
          </p:cNvSpPr>
          <p:nvPr/>
        </p:nvSpPr>
        <p:spPr bwMode="auto">
          <a:xfrm>
            <a:off x="3766820" y="5015547"/>
            <a:ext cx="1371600" cy="228600"/>
          </a:xfrm>
          <a:prstGeom prst="leftArrow">
            <a:avLst>
              <a:gd name="adj1" fmla="val 50000"/>
              <a:gd name="adj2" fmla="val 1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GB" sz="1200" b="1" dirty="0">
                <a:solidFill>
                  <a:schemeClr val="bg1"/>
                </a:solidFill>
              </a:rPr>
              <a:t>payment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59081" name="AutoShape 8"/>
          <p:cNvSpPr>
            <a:spLocks noChangeArrowheads="1"/>
          </p:cNvSpPr>
          <p:nvPr/>
        </p:nvSpPr>
        <p:spPr bwMode="auto">
          <a:xfrm>
            <a:off x="6096000" y="3276600"/>
            <a:ext cx="228600" cy="1371600"/>
          </a:xfrm>
          <a:prstGeom prst="downArrow">
            <a:avLst>
              <a:gd name="adj1" fmla="val 50000"/>
              <a:gd name="adj2" fmla="val 1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GB" sz="1200" b="1">
                <a:solidFill>
                  <a:srgbClr val="FF0000"/>
                </a:solidFill>
              </a:rPr>
              <a:t>billing</a:t>
            </a:r>
            <a:endParaRPr lang="en-US" sz="1200" b="1">
              <a:solidFill>
                <a:srgbClr val="FF0000"/>
              </a:solidFill>
            </a:endParaRPr>
          </a:p>
        </p:txBody>
      </p:sp>
      <p:sp>
        <p:nvSpPr>
          <p:cNvPr id="259082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74638"/>
            <a:ext cx="8363272" cy="850106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 smtClean="0">
                <a:latin typeface="Calibri" panose="020F0502020204030204" pitchFamily="34" charset="0"/>
              </a:rPr>
              <a:t>How you manage your WIP is a reflection of how well you manage your clients</a:t>
            </a:r>
            <a:endParaRPr lang="en-GB" sz="2400" b="1" dirty="0">
              <a:latin typeface="Calibri" panose="020F0502020204030204" pitchFamily="34" charset="0"/>
            </a:endParaRPr>
          </a:p>
        </p:txBody>
      </p:sp>
      <p:sp>
        <p:nvSpPr>
          <p:cNvPr id="259074" name="Footer Placeholder 3"/>
          <p:cNvSpPr txBox="1">
            <a:spLocks noGrp="1"/>
          </p:cNvSpPr>
          <p:nvPr/>
        </p:nvSpPr>
        <p:spPr bwMode="auto">
          <a:xfrm>
            <a:off x="3225800" y="6326980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GB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25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76275"/>
          </a:xfrm>
        </p:spPr>
        <p:txBody>
          <a:bodyPr/>
          <a:lstStyle/>
          <a:p>
            <a:r>
              <a:rPr lang="en-GB" altLang="en-US" sz="3200">
                <a:latin typeface="Verdana" pitchFamily="34" charset="0"/>
              </a:rPr>
              <a:t>Are you a squirrel?</a:t>
            </a:r>
          </a:p>
        </p:txBody>
      </p:sp>
      <p:pic>
        <p:nvPicPr>
          <p:cNvPr id="18435" name="Picture 3" descr="AN00719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775" y="1219200"/>
            <a:ext cx="4238625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49370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GB" altLang="en-US" sz="1400">
              <a:latin typeface="Tahoma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4082"/>
          </a:xfrm>
        </p:spPr>
        <p:txBody>
          <a:bodyPr anchor="b">
            <a:normAutofit/>
          </a:bodyPr>
          <a:lstStyle/>
          <a:p>
            <a:pPr algn="l"/>
            <a:r>
              <a:rPr lang="en-GB" altLang="en-US" sz="2800" b="1" dirty="0">
                <a:latin typeface="Calibri" panose="020F0502020204030204" pitchFamily="34" charset="0"/>
              </a:rPr>
              <a:t>Your WIP management?</a:t>
            </a:r>
          </a:p>
        </p:txBody>
      </p:sp>
      <p:sp>
        <p:nvSpPr>
          <p:cNvPr id="1946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defTabSz="190500">
              <a:buFont typeface="Wingdings" panose="05000000000000000000" pitchFamily="2" charset="2"/>
              <a:buChar char="q"/>
            </a:pPr>
            <a:r>
              <a:rPr lang="en-GB" altLang="en-US" sz="2400" dirty="0">
                <a:latin typeface="Calibri" panose="020F0502020204030204" pitchFamily="34" charset="0"/>
              </a:rPr>
              <a:t>Do you agree with clients to monthly / interim bill? </a:t>
            </a:r>
            <a:endParaRPr lang="en-GB" altLang="en-US" sz="2400" dirty="0" smtClean="0">
              <a:latin typeface="Calibri" panose="020F0502020204030204" pitchFamily="34" charset="0"/>
            </a:endParaRPr>
          </a:p>
          <a:p>
            <a:pPr marL="284163" indent="-284163" defTabSz="190500"/>
            <a:endParaRPr lang="en-GB" altLang="en-US" sz="2400" dirty="0">
              <a:latin typeface="Calibri" panose="020F0502020204030204" pitchFamily="34" charset="0"/>
            </a:endParaRPr>
          </a:p>
          <a:p>
            <a:pPr defTabSz="190500">
              <a:buFont typeface="Wingdings" panose="05000000000000000000" pitchFamily="2" charset="2"/>
              <a:buChar char="q"/>
            </a:pPr>
            <a:r>
              <a:rPr lang="en-GB" altLang="en-US" sz="2400" dirty="0">
                <a:latin typeface="Calibri" panose="020F0502020204030204" pitchFamily="34" charset="0"/>
              </a:rPr>
              <a:t>Do you always agree bills with clients before delivering them</a:t>
            </a:r>
            <a:r>
              <a:rPr lang="en-GB" altLang="en-US" sz="2400" dirty="0" smtClean="0">
                <a:latin typeface="Calibri" panose="020F0502020204030204" pitchFamily="34" charset="0"/>
              </a:rPr>
              <a:t>?</a:t>
            </a:r>
          </a:p>
          <a:p>
            <a:pPr marL="284163" indent="-284163" defTabSz="190500"/>
            <a:endParaRPr lang="en-GB" altLang="en-US" sz="2400" dirty="0">
              <a:latin typeface="Calibri" panose="020F0502020204030204" pitchFamily="34" charset="0"/>
            </a:endParaRPr>
          </a:p>
          <a:p>
            <a:pPr defTabSz="190500">
              <a:buFont typeface="Wingdings" panose="05000000000000000000" pitchFamily="2" charset="2"/>
              <a:buChar char="q"/>
            </a:pPr>
            <a:r>
              <a:rPr lang="en-GB" altLang="en-US" sz="2400" dirty="0">
                <a:latin typeface="Calibri" panose="020F0502020204030204" pitchFamily="34" charset="0"/>
              </a:rPr>
              <a:t>How much of your existing WIP can be billed </a:t>
            </a:r>
            <a:r>
              <a:rPr lang="en-GB" altLang="en-US" sz="2400" b="1" dirty="0">
                <a:latin typeface="Calibri" panose="020F0502020204030204" pitchFamily="34" charset="0"/>
              </a:rPr>
              <a:t>NOW</a:t>
            </a:r>
            <a:r>
              <a:rPr lang="en-GB" altLang="en-US" sz="2400" dirty="0" smtClean="0">
                <a:latin typeface="Calibri" panose="020F0502020204030204" pitchFamily="34" charset="0"/>
              </a:rPr>
              <a:t>?</a:t>
            </a:r>
          </a:p>
          <a:p>
            <a:pPr marL="284163" indent="-284163" defTabSz="190500"/>
            <a:endParaRPr lang="en-GB" altLang="en-US" sz="2400" dirty="0">
              <a:latin typeface="Calibri" panose="020F0502020204030204" pitchFamily="34" charset="0"/>
            </a:endParaRPr>
          </a:p>
          <a:p>
            <a:pPr defTabSz="190500">
              <a:buFont typeface="Wingdings" panose="05000000000000000000" pitchFamily="2" charset="2"/>
              <a:buChar char="q"/>
            </a:pPr>
            <a:r>
              <a:rPr lang="en-GB" altLang="en-US" sz="2400" dirty="0">
                <a:latin typeface="Calibri" panose="020F0502020204030204" pitchFamily="34" charset="0"/>
              </a:rPr>
              <a:t>Will 100% of your WIP be billed</a:t>
            </a:r>
            <a:r>
              <a:rPr lang="en-GB" altLang="en-US" sz="2400" dirty="0" smtClean="0">
                <a:latin typeface="Calibri" panose="020F0502020204030204" pitchFamily="34" charset="0"/>
              </a:rPr>
              <a:t>?</a:t>
            </a:r>
          </a:p>
          <a:p>
            <a:pPr marL="284163" indent="-284163" defTabSz="190500"/>
            <a:endParaRPr lang="en-GB" altLang="en-US" sz="2400" dirty="0">
              <a:latin typeface="Calibri" panose="020F0502020204030204" pitchFamily="34" charset="0"/>
            </a:endParaRPr>
          </a:p>
          <a:p>
            <a:pPr defTabSz="190500">
              <a:buFont typeface="Wingdings" panose="05000000000000000000" pitchFamily="2" charset="2"/>
              <a:buChar char="q"/>
            </a:pPr>
            <a:r>
              <a:rPr lang="en-GB" altLang="en-US" sz="2400" dirty="0">
                <a:latin typeface="Calibri" panose="020F0502020204030204" pitchFamily="34" charset="0"/>
              </a:rPr>
              <a:t>Do you </a:t>
            </a:r>
            <a:r>
              <a:rPr lang="en-GB" altLang="en-US" sz="2400" dirty="0" smtClean="0">
                <a:latin typeface="Calibri" panose="020F0502020204030204" pitchFamily="34" charset="0"/>
              </a:rPr>
              <a:t>set yourself </a:t>
            </a:r>
            <a:r>
              <a:rPr lang="en-GB" altLang="en-US" sz="2400" b="1" i="1" dirty="0" smtClean="0">
                <a:latin typeface="Calibri" panose="020F0502020204030204" pitchFamily="34" charset="0"/>
              </a:rPr>
              <a:t>WIP targets</a:t>
            </a:r>
            <a:r>
              <a:rPr lang="en-GB" altLang="en-US" sz="2400" dirty="0" smtClean="0">
                <a:latin typeface="Calibri" panose="020F0502020204030204" pitchFamily="34" charset="0"/>
              </a:rPr>
              <a:t>?</a:t>
            </a:r>
            <a:endParaRPr lang="en-GB" alt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2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SCOTT CONSULTING</a:t>
            </a:r>
          </a:p>
        </p:txBody>
      </p:sp>
      <p:sp>
        <p:nvSpPr>
          <p:cNvPr id="259075" name="Text Box 2"/>
          <p:cNvSpPr txBox="1">
            <a:spLocks noChangeArrowheads="1"/>
          </p:cNvSpPr>
          <p:nvPr/>
        </p:nvSpPr>
        <p:spPr bwMode="auto">
          <a:xfrm>
            <a:off x="1981200" y="2514600"/>
            <a:ext cx="1752600" cy="4603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>
                <a:solidFill>
                  <a:srgbClr val="000099"/>
                </a:solidFill>
              </a:rPr>
              <a:t>Instructions</a:t>
            </a:r>
          </a:p>
        </p:txBody>
      </p:sp>
      <p:sp>
        <p:nvSpPr>
          <p:cNvPr id="259076" name="Text Box 3"/>
          <p:cNvSpPr txBox="1">
            <a:spLocks noChangeArrowheads="1"/>
          </p:cNvSpPr>
          <p:nvPr/>
        </p:nvSpPr>
        <p:spPr bwMode="auto">
          <a:xfrm>
            <a:off x="5486400" y="2501900"/>
            <a:ext cx="1676400" cy="4603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W.I.P</a:t>
            </a:r>
          </a:p>
        </p:txBody>
      </p:sp>
      <p:sp>
        <p:nvSpPr>
          <p:cNvPr id="259077" name="Text Box 4"/>
          <p:cNvSpPr txBox="1">
            <a:spLocks noChangeArrowheads="1"/>
          </p:cNvSpPr>
          <p:nvPr/>
        </p:nvSpPr>
        <p:spPr bwMode="auto">
          <a:xfrm>
            <a:off x="1981200" y="4876800"/>
            <a:ext cx="1676400" cy="4603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>
                <a:solidFill>
                  <a:srgbClr val="000099"/>
                </a:solidFill>
              </a:rPr>
              <a:t>Cash</a:t>
            </a:r>
          </a:p>
        </p:txBody>
      </p:sp>
      <p:sp>
        <p:nvSpPr>
          <p:cNvPr id="259078" name="Text Box 5"/>
          <p:cNvSpPr txBox="1">
            <a:spLocks noChangeArrowheads="1"/>
          </p:cNvSpPr>
          <p:nvPr/>
        </p:nvSpPr>
        <p:spPr bwMode="auto">
          <a:xfrm>
            <a:off x="5334000" y="4876800"/>
            <a:ext cx="1676400" cy="460375"/>
          </a:xfrm>
          <a:prstGeom prst="rect">
            <a:avLst/>
          </a:prstGeom>
          <a:solidFill>
            <a:srgbClr val="FF0000"/>
          </a:solidFill>
          <a:ln w="317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 dirty="0">
                <a:solidFill>
                  <a:schemeClr val="bg1"/>
                </a:solidFill>
              </a:rPr>
              <a:t>Debtors</a:t>
            </a:r>
          </a:p>
        </p:txBody>
      </p:sp>
      <p:sp>
        <p:nvSpPr>
          <p:cNvPr id="259079" name="AutoShape 6"/>
          <p:cNvSpPr>
            <a:spLocks noChangeArrowheads="1"/>
          </p:cNvSpPr>
          <p:nvPr/>
        </p:nvSpPr>
        <p:spPr bwMode="auto">
          <a:xfrm>
            <a:off x="3962400" y="2667000"/>
            <a:ext cx="1219200" cy="228600"/>
          </a:xfrm>
          <a:prstGeom prst="rightArrow">
            <a:avLst>
              <a:gd name="adj1" fmla="val 50000"/>
              <a:gd name="adj2" fmla="val 1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GB" sz="1200" b="1" dirty="0">
                <a:solidFill>
                  <a:schemeClr val="bg1"/>
                </a:solidFill>
              </a:rPr>
              <a:t>Work 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59080" name="AutoShape 7"/>
          <p:cNvSpPr>
            <a:spLocks noChangeArrowheads="1"/>
          </p:cNvSpPr>
          <p:nvPr/>
        </p:nvSpPr>
        <p:spPr bwMode="auto">
          <a:xfrm>
            <a:off x="3766820" y="5015547"/>
            <a:ext cx="1371600" cy="228600"/>
          </a:xfrm>
          <a:prstGeom prst="leftArrow">
            <a:avLst>
              <a:gd name="adj1" fmla="val 50000"/>
              <a:gd name="adj2" fmla="val 1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GB" sz="1200" b="1" dirty="0">
                <a:solidFill>
                  <a:schemeClr val="bg1"/>
                </a:solidFill>
              </a:rPr>
              <a:t>payment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59081" name="AutoShape 8"/>
          <p:cNvSpPr>
            <a:spLocks noChangeArrowheads="1"/>
          </p:cNvSpPr>
          <p:nvPr/>
        </p:nvSpPr>
        <p:spPr bwMode="auto">
          <a:xfrm>
            <a:off x="6096000" y="3276600"/>
            <a:ext cx="228600" cy="1371600"/>
          </a:xfrm>
          <a:prstGeom prst="downArrow">
            <a:avLst>
              <a:gd name="adj1" fmla="val 50000"/>
              <a:gd name="adj2" fmla="val 1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GB" sz="1200" b="1">
                <a:solidFill>
                  <a:srgbClr val="FF0000"/>
                </a:solidFill>
              </a:rPr>
              <a:t>billing</a:t>
            </a:r>
            <a:endParaRPr lang="en-US" sz="1200" b="1">
              <a:solidFill>
                <a:srgbClr val="FF0000"/>
              </a:solidFill>
            </a:endParaRPr>
          </a:p>
        </p:txBody>
      </p:sp>
      <p:sp>
        <p:nvSpPr>
          <p:cNvPr id="259082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74638"/>
            <a:ext cx="8363272" cy="850106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 smtClean="0">
                <a:latin typeface="Calibri" panose="020F0502020204030204" pitchFamily="34" charset="0"/>
              </a:rPr>
              <a:t>How you manage your debtors is a reflection of how well you manage your clients</a:t>
            </a:r>
            <a:endParaRPr lang="en-GB" sz="2400" b="1" dirty="0">
              <a:latin typeface="Calibri" panose="020F0502020204030204" pitchFamily="34" charset="0"/>
            </a:endParaRPr>
          </a:p>
        </p:txBody>
      </p:sp>
      <p:sp>
        <p:nvSpPr>
          <p:cNvPr id="259074" name="Footer Placeholder 3"/>
          <p:cNvSpPr txBox="1">
            <a:spLocks noGrp="1"/>
          </p:cNvSpPr>
          <p:nvPr/>
        </p:nvSpPr>
        <p:spPr bwMode="auto">
          <a:xfrm>
            <a:off x="3225800" y="6326980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GB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44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en-GB" altLang="en-US" sz="2800" b="1" dirty="0">
                <a:latin typeface="Calibri" panose="020F0502020204030204" pitchFamily="34" charset="0"/>
              </a:rPr>
              <a:t>Your debtors </a:t>
            </a:r>
            <a:r>
              <a:rPr lang="en-GB" altLang="en-US" sz="2800" b="1" dirty="0" smtClean="0">
                <a:latin typeface="Calibri" panose="020F0502020204030204" pitchFamily="34" charset="0"/>
              </a:rPr>
              <a:t>management? </a:t>
            </a:r>
            <a:endParaRPr lang="en-GB" altLang="en-US" sz="2800" b="1" dirty="0">
              <a:latin typeface="Calibri" panose="020F0502020204030204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en-GB" altLang="en-US" sz="2000" dirty="0">
                <a:latin typeface="Verdana" pitchFamily="34" charset="0"/>
              </a:rPr>
              <a:t>Payment terms?</a:t>
            </a:r>
          </a:p>
          <a:p>
            <a:pPr marL="0" indent="0">
              <a:buNone/>
            </a:pPr>
            <a:endParaRPr lang="en-GB" altLang="en-US" sz="2400" dirty="0" smtClean="0">
              <a:latin typeface="Calibri" panose="020F0502020204030204" pitchFamily="34" charset="0"/>
            </a:endParaRPr>
          </a:p>
          <a:p>
            <a:r>
              <a:rPr lang="en-GB" altLang="en-US" sz="2400" dirty="0" smtClean="0">
                <a:latin typeface="Calibri" panose="020F0502020204030204" pitchFamily="34" charset="0"/>
              </a:rPr>
              <a:t>The </a:t>
            </a:r>
            <a:r>
              <a:rPr lang="en-GB" altLang="en-US" sz="2400" dirty="0">
                <a:latin typeface="Calibri" panose="020F0502020204030204" pitchFamily="34" charset="0"/>
              </a:rPr>
              <a:t>age profile of your debtors</a:t>
            </a:r>
            <a:r>
              <a:rPr lang="en-GB" altLang="en-US" sz="2400" dirty="0" smtClean="0">
                <a:latin typeface="Calibri" panose="020F0502020204030204" pitchFamily="34" charset="0"/>
              </a:rPr>
              <a:t>?</a:t>
            </a:r>
          </a:p>
          <a:p>
            <a:endParaRPr lang="en-GB" altLang="en-US" sz="2400" dirty="0" smtClean="0">
              <a:latin typeface="Calibri" panose="020F0502020204030204" pitchFamily="34" charset="0"/>
            </a:endParaRPr>
          </a:p>
          <a:p>
            <a:pPr marL="284163" indent="-284163" defTabSz="190500">
              <a:defRPr/>
            </a:pPr>
            <a:r>
              <a:rPr lang="en-GB" altLang="en-US" sz="2000" dirty="0" smtClean="0">
                <a:latin typeface="Verdana" pitchFamily="34" charset="0"/>
              </a:rPr>
              <a:t>Review </a:t>
            </a:r>
            <a:r>
              <a:rPr lang="en-GB" altLang="en-US" sz="2000" dirty="0">
                <a:latin typeface="Verdana" pitchFamily="34" charset="0"/>
              </a:rPr>
              <a:t>all unpaid bills over 30 days </a:t>
            </a:r>
          </a:p>
          <a:p>
            <a:pPr marL="0" indent="0">
              <a:buNone/>
            </a:pPr>
            <a:endParaRPr lang="en-GB" altLang="en-US" sz="2400" dirty="0">
              <a:latin typeface="Calibri" panose="020F0502020204030204" pitchFamily="34" charset="0"/>
            </a:endParaRPr>
          </a:p>
          <a:p>
            <a:r>
              <a:rPr lang="en-GB" altLang="en-US" sz="2400" dirty="0">
                <a:latin typeface="Calibri" panose="020F0502020204030204" pitchFamily="34" charset="0"/>
              </a:rPr>
              <a:t>When did you last speak to a client about payment of a bill</a:t>
            </a:r>
            <a:r>
              <a:rPr lang="en-GB" altLang="en-US" sz="2400" dirty="0" smtClean="0">
                <a:latin typeface="Calibri" panose="020F0502020204030204" pitchFamily="34" charset="0"/>
              </a:rPr>
              <a:t>?</a:t>
            </a:r>
          </a:p>
          <a:p>
            <a:endParaRPr lang="en-GB" altLang="en-US" sz="2400" dirty="0">
              <a:latin typeface="Calibri" panose="020F0502020204030204" pitchFamily="34" charset="0"/>
            </a:endParaRPr>
          </a:p>
          <a:p>
            <a:r>
              <a:rPr lang="en-GB" altLang="en-US" sz="2400" dirty="0">
                <a:solidFill>
                  <a:srgbClr val="FF0000"/>
                </a:solidFill>
                <a:latin typeface="Calibri" panose="020F0502020204030204" pitchFamily="34" charset="0"/>
              </a:rPr>
              <a:t>Can you say 100% of your debtors will be paid?</a:t>
            </a:r>
          </a:p>
          <a:p>
            <a:endParaRPr lang="en-GB" altLang="en-US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alt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74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PETER SCOTT CONSULTING</a:t>
            </a:r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3214687"/>
          </a:xfrm>
        </p:spPr>
        <p:txBody>
          <a:bodyPr/>
          <a:lstStyle/>
          <a:p>
            <a:pPr algn="l"/>
            <a:r>
              <a:rPr lang="en-GB" altLang="en-US" dirty="0" smtClean="0"/>
              <a:t>Your action plan to generate more cash?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5758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773238"/>
            <a:ext cx="7772400" cy="2735882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GB" altLang="en-US" dirty="0" smtClean="0"/>
              <a:t>What are you going to take away from this session and do something about?</a:t>
            </a:r>
          </a:p>
        </p:txBody>
      </p:sp>
    </p:spTree>
    <p:extLst>
      <p:ext uri="{BB962C8B-B14F-4D97-AF65-F5344CB8AC3E}">
        <p14:creationId xmlns:p14="http://schemas.microsoft.com/office/powerpoint/2010/main" val="28551471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9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9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9826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4482"/>
          </a:xfrm>
        </p:spPr>
        <p:txBody>
          <a:bodyPr/>
          <a:lstStyle/>
          <a:p>
            <a:r>
              <a:rPr lang="en-GB" dirty="0" smtClean="0"/>
              <a:t>Any questions?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182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PETER SCOTT CONSULTING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altLang="en-US" sz="2700" b="1" dirty="0" smtClean="0">
                <a:latin typeface="Verdana" pitchFamily="34" charset="0"/>
              </a:rPr>
              <a:t>Avoid Financial Information Overload</a:t>
            </a:r>
            <a:br>
              <a:rPr lang="en-GB" altLang="en-US" sz="2700" b="1" dirty="0" smtClean="0">
                <a:latin typeface="Verdana" pitchFamily="34" charset="0"/>
              </a:rPr>
            </a:br>
            <a:r>
              <a:rPr lang="en-GB" altLang="en-US" sz="27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Measure </a:t>
            </a:r>
            <a:r>
              <a:rPr lang="en-GB" altLang="en-US" sz="2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matters</a:t>
            </a:r>
            <a:r>
              <a:rPr lang="en-GB" altLang="en-US" sz="3200" dirty="0"/>
              <a:t/>
            </a:r>
            <a:br>
              <a:rPr lang="en-GB" altLang="en-US" sz="3200" dirty="0"/>
            </a:br>
            <a:endParaRPr lang="en-US" altLang="en-US" sz="3200" dirty="0" smtClean="0">
              <a:latin typeface="Verdana" pitchFamily="34" charset="0"/>
            </a:endParaRPr>
          </a:p>
        </p:txBody>
      </p:sp>
      <p:sp>
        <p:nvSpPr>
          <p:cNvPr id="1638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GB" sz="2400" dirty="0" smtClean="0"/>
              <a:t>Review </a:t>
            </a:r>
            <a:r>
              <a:rPr lang="en-GB" sz="2400" dirty="0"/>
              <a:t>your financial measurement and </a:t>
            </a:r>
            <a:r>
              <a:rPr lang="en-GB" sz="2400" dirty="0" smtClean="0"/>
              <a:t>reporting</a:t>
            </a:r>
            <a:endParaRPr lang="en-GB" sz="2400" i="1" dirty="0"/>
          </a:p>
          <a:p>
            <a:pPr marL="0" indent="0">
              <a:buNone/>
              <a:defRPr/>
            </a:pPr>
            <a:endParaRPr lang="en-GB" sz="2400" i="1" dirty="0" smtClean="0"/>
          </a:p>
          <a:p>
            <a:pPr marL="0" indent="0">
              <a:buNone/>
              <a:defRPr/>
            </a:pPr>
            <a:r>
              <a:rPr lang="en-GB" sz="2400" i="1" dirty="0" smtClean="0"/>
              <a:t>“</a:t>
            </a:r>
            <a:r>
              <a:rPr lang="en-GB" sz="2400" i="1" dirty="0"/>
              <a:t>If you cannot measure it, then you will not be able to manage it” </a:t>
            </a:r>
          </a:p>
          <a:p>
            <a:endParaRPr lang="en-GB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400" dirty="0" smtClean="0"/>
              <a:t>Are </a:t>
            </a:r>
            <a:r>
              <a:rPr lang="en-GB" sz="2400" dirty="0"/>
              <a:t>you measuring what matters?</a:t>
            </a:r>
          </a:p>
          <a:p>
            <a:pPr eaLnBrk="1" hangingPunct="1"/>
            <a:endParaRPr lang="en-GB" altLang="en-US" dirty="0" smtClean="0"/>
          </a:p>
          <a:p>
            <a:pPr eaLnBrk="1" hangingPunct="1">
              <a:buFont typeface="Wingdings" pitchFamily="2" charset="2"/>
              <a:buNone/>
            </a:pPr>
            <a:endParaRPr lang="en-GB" altLang="en-US" sz="2800" dirty="0" smtClean="0">
              <a:latin typeface="Verdan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altLang="en-US" sz="2800" b="1" dirty="0" smtClean="0">
                <a:latin typeface="Verdana" pitchFamily="34" charset="0"/>
              </a:rPr>
              <a:t>KEEP IT SIMPLE</a:t>
            </a:r>
          </a:p>
          <a:p>
            <a:pPr eaLnBrk="1" hangingPunct="1">
              <a:buFont typeface="Wingdings" pitchFamily="2" charset="2"/>
              <a:buNone/>
            </a:pPr>
            <a:endParaRPr lang="en-GB" altLang="en-US" sz="48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19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692150"/>
            <a:ext cx="8332787" cy="4681538"/>
          </a:xfrm>
        </p:spPr>
        <p:txBody>
          <a:bodyPr/>
          <a:lstStyle/>
          <a:p>
            <a:pPr algn="l" eaLnBrk="1" hangingPunct="1">
              <a:buFont typeface="Wingdings" pitchFamily="2" charset="2"/>
              <a:buNone/>
            </a:pPr>
            <a:r>
              <a:rPr lang="en-GB" altLang="en-US" sz="2000" b="1" dirty="0" smtClean="0">
                <a:latin typeface="Verdana" pitchFamily="34" charset="0"/>
              </a:rPr>
              <a:t>Financial measurement and reporting should provide clear information to those running the business to enable them to:</a:t>
            </a:r>
            <a:r>
              <a:rPr lang="en-GB" altLang="en-US" sz="2000" dirty="0" smtClean="0">
                <a:latin typeface="Verdana" pitchFamily="34" charset="0"/>
              </a:rPr>
              <a:t/>
            </a:r>
            <a:br>
              <a:rPr lang="en-GB" altLang="en-US" sz="2000" dirty="0" smtClean="0">
                <a:latin typeface="Verdana" pitchFamily="34" charset="0"/>
              </a:rPr>
            </a:br>
            <a:r>
              <a:rPr lang="en-GB" altLang="en-US" sz="2000" dirty="0" smtClean="0">
                <a:latin typeface="Verdana" pitchFamily="34" charset="0"/>
              </a:rPr>
              <a:t/>
            </a:r>
            <a:br>
              <a:rPr lang="en-GB" altLang="en-US" sz="2000" dirty="0" smtClean="0">
                <a:latin typeface="Verdana" pitchFamily="34" charset="0"/>
              </a:rPr>
            </a:br>
            <a:r>
              <a:rPr lang="en-GB" altLang="en-US" sz="2000" dirty="0" smtClean="0">
                <a:latin typeface="Verdana" pitchFamily="34" charset="0"/>
              </a:rPr>
              <a:t/>
            </a:r>
            <a:br>
              <a:rPr lang="en-GB" altLang="en-US" sz="2000" dirty="0" smtClean="0">
                <a:latin typeface="Verdana" pitchFamily="34" charset="0"/>
              </a:rPr>
            </a:br>
            <a:r>
              <a:rPr lang="en-GB" altLang="en-US" sz="2000" dirty="0" smtClean="0">
                <a:latin typeface="Verdana" pitchFamily="34" charset="0"/>
              </a:rPr>
              <a:t> - Know what is happening / will happen in the business </a:t>
            </a:r>
            <a:br>
              <a:rPr lang="en-GB" altLang="en-US" sz="2000" dirty="0" smtClean="0">
                <a:latin typeface="Verdana" pitchFamily="34" charset="0"/>
              </a:rPr>
            </a:br>
            <a:r>
              <a:rPr lang="en-GB" altLang="en-US" sz="2000" dirty="0" smtClean="0">
                <a:latin typeface="Verdana" pitchFamily="34" charset="0"/>
              </a:rPr>
              <a:t/>
            </a:r>
            <a:br>
              <a:rPr lang="en-GB" altLang="en-US" sz="2000" dirty="0" smtClean="0">
                <a:latin typeface="Verdana" pitchFamily="34" charset="0"/>
              </a:rPr>
            </a:br>
            <a:r>
              <a:rPr lang="en-GB" altLang="en-US" sz="2000" dirty="0" smtClean="0">
                <a:latin typeface="Verdana" pitchFamily="34" charset="0"/>
              </a:rPr>
              <a:t> - Make decisions based on sound knowledge</a:t>
            </a:r>
            <a:br>
              <a:rPr lang="en-GB" altLang="en-US" sz="2000" dirty="0" smtClean="0">
                <a:latin typeface="Verdana" pitchFamily="34" charset="0"/>
              </a:rPr>
            </a:br>
            <a:r>
              <a:rPr lang="en-GB" altLang="en-US" sz="2000" dirty="0" smtClean="0">
                <a:latin typeface="Verdana" pitchFamily="34" charset="0"/>
              </a:rPr>
              <a:t/>
            </a:r>
            <a:br>
              <a:rPr lang="en-GB" altLang="en-US" sz="2000" dirty="0" smtClean="0">
                <a:latin typeface="Verdana" pitchFamily="34" charset="0"/>
              </a:rPr>
            </a:br>
            <a:r>
              <a:rPr lang="en-GB" altLang="en-US" sz="2000" dirty="0" smtClean="0">
                <a:latin typeface="Verdana" pitchFamily="34" charset="0"/>
              </a:rPr>
              <a:t> - Take effective </a:t>
            </a:r>
            <a:r>
              <a:rPr lang="en-GB" altLang="en-US" sz="2000" b="1" dirty="0" smtClean="0">
                <a:latin typeface="Verdana" pitchFamily="34" charset="0"/>
              </a:rPr>
              <a:t>action</a:t>
            </a:r>
            <a:r>
              <a:rPr lang="en-GB" altLang="en-US" sz="2000" dirty="0" smtClean="0">
                <a:latin typeface="Verdana" pitchFamily="34" charset="0"/>
              </a:rPr>
              <a:t> </a:t>
            </a:r>
            <a:br>
              <a:rPr lang="en-GB" altLang="en-US" sz="2000" dirty="0" smtClean="0">
                <a:latin typeface="Verdana" pitchFamily="34" charset="0"/>
              </a:rPr>
            </a:br>
            <a:r>
              <a:rPr lang="en-GB" altLang="en-US" sz="2000" dirty="0" smtClean="0">
                <a:latin typeface="Verdana" pitchFamily="34" charset="0"/>
              </a:rPr>
              <a:t/>
            </a:r>
            <a:br>
              <a:rPr lang="en-GB" altLang="en-US" sz="2000" dirty="0" smtClean="0">
                <a:latin typeface="Verdana" pitchFamily="34" charset="0"/>
              </a:rPr>
            </a:br>
            <a:r>
              <a:rPr lang="en-GB" altLang="en-US" sz="2000" dirty="0" smtClean="0">
                <a:latin typeface="Verdana" pitchFamily="34" charset="0"/>
              </a:rPr>
              <a:t> - To manage </a:t>
            </a:r>
            <a:r>
              <a:rPr lang="en-GB" altLang="en-US" sz="2000" b="1" dirty="0" smtClean="0">
                <a:latin typeface="Verdana" pitchFamily="34" charset="0"/>
              </a:rPr>
              <a:t>performance</a:t>
            </a:r>
            <a:r>
              <a:rPr lang="en-GB" altLang="en-US" sz="2000" dirty="0" smtClean="0">
                <a:latin typeface="Verdana" pitchFamily="34" charset="0"/>
              </a:rPr>
              <a:t>  </a:t>
            </a:r>
            <a:r>
              <a:rPr lang="en-US" altLang="en-US" sz="2000" dirty="0" smtClean="0">
                <a:latin typeface="Verdana" pitchFamily="34" charset="0"/>
              </a:rPr>
              <a:t/>
            </a:r>
            <a:br>
              <a:rPr lang="en-US" altLang="en-US" sz="2000" dirty="0" smtClean="0">
                <a:latin typeface="Verdana" pitchFamily="34" charset="0"/>
              </a:rPr>
            </a:br>
            <a:r>
              <a:rPr lang="en-US" altLang="en-US" sz="2000" dirty="0" smtClean="0">
                <a:latin typeface="Verdana" pitchFamily="34" charset="0"/>
              </a:rPr>
              <a:t/>
            </a:r>
            <a:br>
              <a:rPr lang="en-US" altLang="en-US" sz="2000" dirty="0" smtClean="0">
                <a:latin typeface="Verdana" pitchFamily="34" charset="0"/>
              </a:rPr>
            </a:br>
            <a:endParaRPr lang="en-US" altLang="en-US" sz="2000" dirty="0" smtClean="0">
              <a:latin typeface="Verdana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82688" y="5876925"/>
            <a:ext cx="7772400" cy="25558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000" b="1" smtClean="0">
                <a:solidFill>
                  <a:srgbClr val="4D4D4D"/>
                </a:solidFill>
                <a:latin typeface="Verdana" pitchFamily="34" charset="0"/>
              </a:rPr>
              <a:t>PETER SCOTT CONSULTING</a:t>
            </a:r>
            <a:endParaRPr lang="en-US" altLang="en-US" sz="1000" b="1" smtClean="0">
              <a:solidFill>
                <a:srgbClr val="4D4D4D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50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algn="l" eaLnBrk="1" hangingPunct="1"/>
            <a:r>
              <a:rPr lang="en-GB" altLang="en-US" sz="2400" b="1" dirty="0" smtClean="0"/>
              <a:t>Your financial measurement and reporting?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73238"/>
            <a:ext cx="8229600" cy="445293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000" dirty="0">
                <a:latin typeface="Verdana" pitchFamily="34" charset="0"/>
              </a:rPr>
              <a:t>Do you produce </a:t>
            </a:r>
            <a:r>
              <a:rPr lang="en-GB" sz="2000" dirty="0" smtClean="0">
                <a:latin typeface="Verdana" pitchFamily="34" charset="0"/>
              </a:rPr>
              <a:t>raw data </a:t>
            </a:r>
            <a:r>
              <a:rPr lang="en-GB" sz="2000" dirty="0">
                <a:latin typeface="Verdana" pitchFamily="34" charset="0"/>
              </a:rPr>
              <a:t>or </a:t>
            </a:r>
            <a:r>
              <a:rPr lang="en-GB" sz="2000" dirty="0" smtClean="0">
                <a:latin typeface="Verdana" pitchFamily="34" charset="0"/>
              </a:rPr>
              <a:t>good quality information</a:t>
            </a:r>
            <a:r>
              <a:rPr lang="en-GB" sz="2000" dirty="0">
                <a:latin typeface="Verdana" pitchFamily="34" charset="0"/>
              </a:rPr>
              <a:t>?</a:t>
            </a:r>
          </a:p>
          <a:p>
            <a:pPr marL="0" indent="0" eaLnBrk="1" hangingPunct="1">
              <a:buFontTx/>
              <a:buNone/>
              <a:defRPr/>
            </a:pPr>
            <a:endParaRPr lang="en-US" sz="2000" dirty="0" smtClean="0">
              <a:latin typeface="Verdana" pitchFamily="34" charset="0"/>
            </a:endParaRPr>
          </a:p>
          <a:p>
            <a:pPr eaLnBrk="1" hangingPunct="1">
              <a:defRPr/>
            </a:pPr>
            <a:r>
              <a:rPr lang="en-GB" sz="2000" dirty="0" smtClean="0">
                <a:latin typeface="Verdana" pitchFamily="34" charset="0"/>
              </a:rPr>
              <a:t>Do your KPIs tell you what you need to know about the profitability of your business?</a:t>
            </a:r>
          </a:p>
          <a:p>
            <a:pPr eaLnBrk="1" hangingPunct="1">
              <a:defRPr/>
            </a:pPr>
            <a:endParaRPr lang="en-GB" sz="2000" dirty="0" smtClean="0">
              <a:latin typeface="Verdana" pitchFamily="34" charset="0"/>
            </a:endParaRPr>
          </a:p>
          <a:p>
            <a:pPr>
              <a:defRPr/>
            </a:pPr>
            <a:r>
              <a:rPr lang="en-GB" altLang="en-US" sz="2000" dirty="0">
                <a:latin typeface="Verdana" pitchFamily="34" charset="0"/>
              </a:rPr>
              <a:t>How do you </a:t>
            </a:r>
            <a:r>
              <a:rPr lang="en-GB" altLang="en-US" sz="2000" b="1" dirty="0">
                <a:latin typeface="Verdana" pitchFamily="34" charset="0"/>
              </a:rPr>
              <a:t>use</a:t>
            </a:r>
            <a:r>
              <a:rPr lang="en-GB" altLang="en-US" sz="2000" dirty="0">
                <a:latin typeface="Verdana" pitchFamily="34" charset="0"/>
              </a:rPr>
              <a:t> the financial information you produce</a:t>
            </a:r>
            <a:r>
              <a:rPr lang="en-GB" altLang="en-US" sz="2000" dirty="0" smtClean="0">
                <a:latin typeface="Verdana" pitchFamily="34" charset="0"/>
              </a:rPr>
              <a:t>?</a:t>
            </a:r>
          </a:p>
          <a:p>
            <a:pPr>
              <a:defRPr/>
            </a:pPr>
            <a:endParaRPr lang="en-GB" altLang="en-US" sz="2000" dirty="0" smtClean="0">
              <a:latin typeface="Verdana" pitchFamily="34" charset="0"/>
            </a:endParaRPr>
          </a:p>
          <a:p>
            <a:pPr>
              <a:defRPr/>
            </a:pPr>
            <a:r>
              <a:rPr lang="en-US" sz="2000" dirty="0">
                <a:latin typeface="Verdana" pitchFamily="34" charset="0"/>
              </a:rPr>
              <a:t>Is your financial measurement and reporting helping or preventing you achieving your profitability objectives?</a:t>
            </a:r>
          </a:p>
          <a:p>
            <a:pPr marL="0" indent="0" eaLnBrk="1" hangingPunct="1">
              <a:buNone/>
              <a:defRPr/>
            </a:pPr>
            <a:endParaRPr lang="en-US" sz="2000" dirty="0" smtClean="0">
              <a:latin typeface="Verdana" pitchFamily="34" charset="0"/>
            </a:endParaRPr>
          </a:p>
          <a:p>
            <a:pPr eaLnBrk="1" hangingPunct="1">
              <a:defRPr/>
            </a:pPr>
            <a:endParaRPr lang="en-GB" sz="16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46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PETER SCOTT CONSULTING</a:t>
            </a:r>
          </a:p>
        </p:txBody>
      </p:sp>
      <p:sp>
        <p:nvSpPr>
          <p:cNvPr id="411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844675"/>
            <a:ext cx="7391400" cy="4248150"/>
          </a:xfrm>
        </p:spPr>
        <p:txBody>
          <a:bodyPr/>
          <a:lstStyle/>
          <a:p>
            <a:pPr marL="284163" indent="-284163" defTabSz="190500">
              <a:lnSpc>
                <a:spcPct val="80000"/>
              </a:lnSpc>
              <a:defRPr/>
            </a:pPr>
            <a:endParaRPr lang="en-GB" altLang="en-US" sz="2000" b="1" dirty="0">
              <a:latin typeface="Verdana" pitchFamily="34" charset="0"/>
            </a:endParaRPr>
          </a:p>
          <a:p>
            <a:pPr marL="284163" indent="-284163" defTabSz="190500">
              <a:lnSpc>
                <a:spcPct val="80000"/>
              </a:lnSpc>
              <a:defRPr/>
            </a:pPr>
            <a:r>
              <a:rPr lang="en-GB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</a:rPr>
              <a:t>Work types </a:t>
            </a:r>
          </a:p>
          <a:p>
            <a:pPr marL="284163" indent="-284163" defTabSz="190500">
              <a:lnSpc>
                <a:spcPct val="80000"/>
              </a:lnSpc>
              <a:defRPr/>
            </a:pPr>
            <a:r>
              <a:rPr lang="en-GB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</a:rPr>
              <a:t>Client types </a:t>
            </a:r>
            <a:endParaRPr lang="en-GB" altLang="en-US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</a:endParaRPr>
          </a:p>
          <a:p>
            <a:pPr marL="0" indent="0" defTabSz="190500">
              <a:lnSpc>
                <a:spcPct val="80000"/>
              </a:lnSpc>
              <a:buFont typeface="Wingdings" pitchFamily="2" charset="2"/>
              <a:buNone/>
              <a:defRPr/>
            </a:pPr>
            <a:endParaRPr lang="en-GB" altLang="en-US" sz="2400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</a:endParaRPr>
          </a:p>
          <a:p>
            <a:pPr marL="284163" indent="-284163" defTabSz="190500">
              <a:lnSpc>
                <a:spcPct val="80000"/>
              </a:lnSpc>
              <a:defRPr/>
            </a:pPr>
            <a:r>
              <a:rPr lang="en-GB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</a:rPr>
              <a:t>Leverage </a:t>
            </a:r>
            <a:r>
              <a:rPr lang="en-GB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</a:rPr>
              <a:t>(Gearing) </a:t>
            </a:r>
            <a:endParaRPr lang="en-GB" altLang="en-US" sz="2400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</a:endParaRPr>
          </a:p>
          <a:p>
            <a:pPr marL="284163" indent="-284163" defTabSz="190500">
              <a:lnSpc>
                <a:spcPct val="80000"/>
              </a:lnSpc>
              <a:buFont typeface="Wingdings" pitchFamily="2" charset="2"/>
              <a:buNone/>
              <a:defRPr/>
            </a:pPr>
            <a:endParaRPr lang="en-GB" altLang="en-US" sz="2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</a:endParaRPr>
          </a:p>
          <a:p>
            <a:pPr defTabSz="190500">
              <a:lnSpc>
                <a:spcPct val="80000"/>
              </a:lnSpc>
              <a:defRPr/>
            </a:pPr>
            <a:r>
              <a:rPr lang="en-GB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</a:rPr>
              <a:t>Overheads</a:t>
            </a:r>
          </a:p>
          <a:p>
            <a:pPr marL="284163" indent="-284163" defTabSz="190500">
              <a:lnSpc>
                <a:spcPct val="80000"/>
              </a:lnSpc>
              <a:buFont typeface="Wingdings" pitchFamily="2" charset="2"/>
              <a:buNone/>
              <a:defRPr/>
            </a:pPr>
            <a:endParaRPr lang="en-GB" altLang="en-US" sz="2000" b="1" dirty="0">
              <a:solidFill>
                <a:srgbClr val="AD1F52"/>
              </a:solidFill>
              <a:latin typeface="Verdana" pitchFamily="34" charset="0"/>
            </a:endParaRPr>
          </a:p>
          <a:p>
            <a:pPr marL="284163" indent="-284163" defTabSz="190500">
              <a:lnSpc>
                <a:spcPct val="80000"/>
              </a:lnSpc>
              <a:defRPr/>
            </a:pPr>
            <a:r>
              <a:rPr lang="en-GB" altLang="en-US" sz="2400" b="1" dirty="0">
                <a:solidFill>
                  <a:srgbClr val="FF0000"/>
                </a:solidFill>
                <a:latin typeface="Verdana" pitchFamily="34" charset="0"/>
              </a:rPr>
              <a:t>Pricing</a:t>
            </a:r>
          </a:p>
          <a:p>
            <a:pPr marL="284163" indent="-284163" defTabSz="190500">
              <a:lnSpc>
                <a:spcPct val="80000"/>
              </a:lnSpc>
              <a:defRPr/>
            </a:pPr>
            <a:r>
              <a:rPr lang="en-GB" altLang="en-US" sz="2400" b="1" dirty="0" smtClean="0">
                <a:solidFill>
                  <a:srgbClr val="FF0000"/>
                </a:solidFill>
                <a:latin typeface="Verdana" pitchFamily="34" charset="0"/>
              </a:rPr>
              <a:t>Matter related </a:t>
            </a:r>
            <a:r>
              <a:rPr lang="en-GB" altLang="en-US" sz="2400" b="1" dirty="0">
                <a:solidFill>
                  <a:srgbClr val="FF0000"/>
                </a:solidFill>
                <a:latin typeface="Verdana" pitchFamily="34" charset="0"/>
              </a:rPr>
              <a:t>hours </a:t>
            </a:r>
          </a:p>
          <a:p>
            <a:pPr marL="284163" indent="-284163" defTabSz="190500">
              <a:lnSpc>
                <a:spcPct val="80000"/>
              </a:lnSpc>
              <a:defRPr/>
            </a:pPr>
            <a:r>
              <a:rPr lang="en-GB" altLang="en-US" sz="2400" b="1" dirty="0" smtClean="0">
                <a:solidFill>
                  <a:srgbClr val="FF0000"/>
                </a:solidFill>
                <a:latin typeface="Verdana" pitchFamily="34" charset="0"/>
              </a:rPr>
              <a:t>Recovery </a:t>
            </a:r>
            <a:r>
              <a:rPr lang="en-GB" altLang="en-US" sz="2400" b="1" dirty="0">
                <a:solidFill>
                  <a:srgbClr val="FF0000"/>
                </a:solidFill>
                <a:latin typeface="Verdana" pitchFamily="34" charset="0"/>
              </a:rPr>
              <a:t>rate</a:t>
            </a:r>
            <a:r>
              <a:rPr lang="en-GB" altLang="en-US" sz="2400" dirty="0">
                <a:solidFill>
                  <a:srgbClr val="FF0000"/>
                </a:solidFill>
                <a:latin typeface="Verdana" pitchFamily="34" charset="0"/>
              </a:rPr>
              <a:t> </a:t>
            </a:r>
          </a:p>
          <a:p>
            <a:pPr marL="284163" indent="-284163" defTabSz="190500">
              <a:lnSpc>
                <a:spcPct val="80000"/>
              </a:lnSpc>
              <a:buFont typeface="Wingdings" pitchFamily="2" charset="2"/>
              <a:buNone/>
              <a:defRPr/>
            </a:pPr>
            <a:endParaRPr lang="en-GB" altLang="en-US" sz="2000" b="1" dirty="0">
              <a:latin typeface="Verdana" pitchFamily="34" charset="0"/>
            </a:endParaRPr>
          </a:p>
          <a:p>
            <a:pPr marL="0" indent="0" defTabSz="190500">
              <a:lnSpc>
                <a:spcPct val="80000"/>
              </a:lnSpc>
              <a:buFont typeface="Wingdings" pitchFamily="2" charset="2"/>
              <a:buNone/>
              <a:defRPr/>
            </a:pPr>
            <a:endParaRPr lang="en-GB" altLang="en-US" sz="2400" dirty="0">
              <a:solidFill>
                <a:srgbClr val="8515B7"/>
              </a:solidFill>
              <a:latin typeface="Verdana" pitchFamily="34" charset="0"/>
            </a:endParaRPr>
          </a:p>
          <a:p>
            <a:pPr marL="284163" indent="-284163" defTabSz="190500">
              <a:lnSpc>
                <a:spcPct val="80000"/>
              </a:lnSpc>
              <a:buFont typeface="Wingdings" pitchFamily="2" charset="2"/>
              <a:buNone/>
              <a:defRPr/>
            </a:pPr>
            <a:endParaRPr lang="en-GB" altLang="en-US" sz="2400" dirty="0">
              <a:latin typeface="Verdana" pitchFamily="34" charset="0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title"/>
          </p:nvPr>
        </p:nvSpPr>
        <p:spPr>
          <a:xfrm>
            <a:off x="971550" y="214313"/>
            <a:ext cx="7972425" cy="1231900"/>
          </a:xfrm>
        </p:spPr>
        <p:txBody>
          <a:bodyPr/>
          <a:lstStyle/>
          <a:p>
            <a:pPr algn="l"/>
            <a:r>
              <a:rPr lang="en-GB" altLang="en-US" sz="3600" dirty="0" smtClean="0">
                <a:latin typeface="Verdana" pitchFamily="34" charset="0"/>
              </a:rPr>
              <a:t>Profitability solutions</a:t>
            </a:r>
          </a:p>
        </p:txBody>
      </p:sp>
    </p:spTree>
    <p:extLst>
      <p:ext uri="{BB962C8B-B14F-4D97-AF65-F5344CB8AC3E}">
        <p14:creationId xmlns:p14="http://schemas.microsoft.com/office/powerpoint/2010/main" val="7359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PETER SCOTT CONSULTING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844675"/>
            <a:ext cx="7391400" cy="4248150"/>
          </a:xfrm>
        </p:spPr>
        <p:txBody>
          <a:bodyPr/>
          <a:lstStyle/>
          <a:p>
            <a:pPr marL="284163" indent="-284163" defTabSz="190500"/>
            <a:endParaRPr lang="en-GB" altLang="en-US" dirty="0" smtClean="0">
              <a:latin typeface="Verdana" pitchFamily="34" charset="0"/>
            </a:endParaRPr>
          </a:p>
          <a:p>
            <a:pPr marL="284163" indent="-284163" defTabSz="190500">
              <a:buSzTx/>
              <a:buFont typeface="Wingdings" pitchFamily="2" charset="2"/>
              <a:buChar char="§"/>
            </a:pPr>
            <a:r>
              <a:rPr lang="en-GB" altLang="en-US" b="1" dirty="0" smtClean="0">
                <a:solidFill>
                  <a:srgbClr val="FF0000"/>
                </a:solidFill>
                <a:latin typeface="Verdana" pitchFamily="34" charset="0"/>
              </a:rPr>
              <a:t>Pricing</a:t>
            </a:r>
          </a:p>
          <a:p>
            <a:pPr marL="284163" indent="-284163" defTabSz="190500"/>
            <a:r>
              <a:rPr lang="en-GB" altLang="en-US" b="1" dirty="0" smtClean="0">
                <a:solidFill>
                  <a:srgbClr val="FF0000"/>
                </a:solidFill>
                <a:latin typeface="Verdana" pitchFamily="34" charset="0"/>
              </a:rPr>
              <a:t>Matter related hours </a:t>
            </a:r>
          </a:p>
          <a:p>
            <a:pPr marL="284163" indent="-284163" defTabSz="190500"/>
            <a:r>
              <a:rPr lang="en-GB" altLang="en-US" b="1" dirty="0" smtClean="0">
                <a:solidFill>
                  <a:srgbClr val="FF0000"/>
                </a:solidFill>
                <a:latin typeface="Verdana" pitchFamily="34" charset="0"/>
              </a:rPr>
              <a:t>Recovery rate</a:t>
            </a:r>
            <a:r>
              <a:rPr lang="en-GB" altLang="en-US" dirty="0" smtClean="0">
                <a:solidFill>
                  <a:srgbClr val="FF0000"/>
                </a:solidFill>
                <a:latin typeface="Verdana" pitchFamily="34" charset="0"/>
              </a:rPr>
              <a:t> </a:t>
            </a:r>
          </a:p>
          <a:p>
            <a:pPr marL="284163" indent="-284163" defTabSz="190500">
              <a:buFont typeface="Wingdings" pitchFamily="2" charset="2"/>
              <a:buNone/>
            </a:pPr>
            <a:endParaRPr lang="en-GB" altLang="en-US" sz="2800" b="1" dirty="0" smtClean="0">
              <a:latin typeface="Verdana" pitchFamily="34" charset="0"/>
            </a:endParaRPr>
          </a:p>
          <a:p>
            <a:pPr marL="284163" indent="-284163" defTabSz="190500">
              <a:buFont typeface="Wingdings" pitchFamily="2" charset="2"/>
              <a:buNone/>
            </a:pPr>
            <a:endParaRPr lang="en-GB" altLang="en-US" dirty="0" smtClean="0">
              <a:latin typeface="Verdana" pitchFamily="34" charset="0"/>
            </a:endParaRPr>
          </a:p>
          <a:p>
            <a:pPr marL="284163" indent="-284163" defTabSz="190500">
              <a:buFont typeface="Wingdings" pitchFamily="2" charset="2"/>
              <a:buNone/>
            </a:pPr>
            <a:r>
              <a:rPr lang="en-GB" altLang="en-US" dirty="0" smtClean="0">
                <a:latin typeface="Verdana" pitchFamily="34" charset="0"/>
              </a:rPr>
              <a:t>Do the basics better</a:t>
            </a:r>
          </a:p>
          <a:p>
            <a:pPr marL="284163" indent="-284163" defTabSz="190500"/>
            <a:endParaRPr lang="en-GB" altLang="en-US" dirty="0" smtClean="0">
              <a:latin typeface="Verdana" pitchFamily="34" charset="0"/>
            </a:endParaRPr>
          </a:p>
          <a:p>
            <a:pPr marL="284163" indent="-284163" defTabSz="190500">
              <a:buFont typeface="Wingdings" pitchFamily="2" charset="2"/>
              <a:buNone/>
            </a:pPr>
            <a:endParaRPr lang="en-GB" altLang="en-US" dirty="0" smtClean="0">
              <a:latin typeface="Verdana" pitchFamily="34" charset="0"/>
            </a:endParaRP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title"/>
          </p:nvPr>
        </p:nvSpPr>
        <p:spPr>
          <a:xfrm>
            <a:off x="611188" y="214313"/>
            <a:ext cx="8332787" cy="1231900"/>
          </a:xfrm>
        </p:spPr>
        <p:txBody>
          <a:bodyPr/>
          <a:lstStyle/>
          <a:p>
            <a:pPr algn="l"/>
            <a:r>
              <a:rPr lang="en-GB" altLang="en-US" sz="3600" dirty="0" smtClean="0">
                <a:latin typeface="Verdana" pitchFamily="34" charset="0"/>
              </a:rPr>
              <a:t>Build the top line</a:t>
            </a:r>
          </a:p>
        </p:txBody>
      </p:sp>
    </p:spTree>
    <p:extLst>
      <p:ext uri="{BB962C8B-B14F-4D97-AF65-F5344CB8AC3E}">
        <p14:creationId xmlns:p14="http://schemas.microsoft.com/office/powerpoint/2010/main" val="220690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PETER SCOTT CONSULTING</a:t>
            </a:r>
          </a:p>
        </p:txBody>
      </p:sp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GB" sz="2400" dirty="0" smtClean="0">
                <a:latin typeface="Verdana" pitchFamily="34" charset="0"/>
              </a:rPr>
              <a:t>Who is never guilty of the </a:t>
            </a: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‘Triple Whammies’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?</a:t>
            </a:r>
          </a:p>
        </p:txBody>
      </p:sp>
      <p:sp>
        <p:nvSpPr>
          <p:cNvPr id="515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84163" indent="-284163" defTabSz="190500" eaLnBrk="1" hangingPunct="1">
              <a:buFont typeface="Wingdings" pitchFamily="2" charset="2"/>
              <a:buNone/>
            </a:pPr>
            <a:r>
              <a:rPr lang="en-GB" altLang="en-US" sz="2800" dirty="0" smtClean="0">
                <a:latin typeface="Verdana" pitchFamily="34" charset="0"/>
              </a:rPr>
              <a:t>The </a:t>
            </a:r>
            <a:r>
              <a:rPr lang="en-GB" altLang="en-US" sz="2800" b="1" dirty="0" smtClean="0">
                <a:latin typeface="Verdana" pitchFamily="34" charset="0"/>
              </a:rPr>
              <a:t>TRIPLE WHAMMIES –</a:t>
            </a:r>
          </a:p>
          <a:p>
            <a:pPr marL="284163" indent="-284163" defTabSz="190500" eaLnBrk="1" hangingPunct="1">
              <a:buFont typeface="Wingdings" pitchFamily="2" charset="2"/>
              <a:buNone/>
            </a:pPr>
            <a:endParaRPr lang="en-GB" altLang="en-US" sz="2800" b="1" dirty="0" smtClean="0">
              <a:latin typeface="Verdana" pitchFamily="34" charset="0"/>
            </a:endParaRPr>
          </a:p>
          <a:p>
            <a:pPr marL="284163" indent="-284163" defTabSz="190500" eaLnBrk="1" hangingPunct="1"/>
            <a:r>
              <a:rPr lang="en-GB" altLang="en-US" sz="2800" dirty="0" smtClean="0">
                <a:latin typeface="Verdana" pitchFamily="34" charset="0"/>
              </a:rPr>
              <a:t>Under pricing</a:t>
            </a:r>
          </a:p>
          <a:p>
            <a:pPr marL="284163" indent="-284163" defTabSz="190500" eaLnBrk="1" hangingPunct="1"/>
            <a:r>
              <a:rPr lang="en-GB" altLang="en-US" sz="2800" dirty="0" smtClean="0">
                <a:latin typeface="Verdana" pitchFamily="34" charset="0"/>
              </a:rPr>
              <a:t>Under recording</a:t>
            </a:r>
          </a:p>
          <a:p>
            <a:pPr marL="284163" indent="-284163" defTabSz="190500" eaLnBrk="1" hangingPunct="1"/>
            <a:r>
              <a:rPr lang="en-GB" altLang="en-US" sz="2800" dirty="0" smtClean="0">
                <a:latin typeface="Verdana" pitchFamily="34" charset="0"/>
              </a:rPr>
              <a:t>Under recovery</a:t>
            </a:r>
          </a:p>
        </p:txBody>
      </p:sp>
    </p:spTree>
    <p:extLst>
      <p:ext uri="{BB962C8B-B14F-4D97-AF65-F5344CB8AC3E}">
        <p14:creationId xmlns:p14="http://schemas.microsoft.com/office/powerpoint/2010/main" val="1498875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5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5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5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5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5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5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5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5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5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5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074" grpId="0" autoUpdateAnimBg="0"/>
      <p:bldP spid="515075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1113</Words>
  <Application>Microsoft Office PowerPoint</Application>
  <PresentationFormat>On-screen Show (4:3)</PresentationFormat>
  <Paragraphs>281</Paragraphs>
  <Slides>38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Improving your finances</vt:lpstr>
      <vt:lpstr>Make the most of what you have</vt:lpstr>
      <vt:lpstr>Put the squeeze on every part of your business to achieve higher profitability</vt:lpstr>
      <vt:lpstr>Avoid Financial Information Overload Measure what matters </vt:lpstr>
      <vt:lpstr>Financial measurement and reporting should provide clear information to those running the business to enable them to:    - Know what is happening / will happen in the business    - Make decisions based on sound knowledge   - Take effective action    - To manage performance    </vt:lpstr>
      <vt:lpstr>Your financial measurement and reporting?</vt:lpstr>
      <vt:lpstr>Profitability solutions</vt:lpstr>
      <vt:lpstr>Build the top line</vt:lpstr>
      <vt:lpstr>Who is never guilty of the ‘Triple Whammies’?</vt:lpstr>
      <vt:lpstr>Efficiency is Key </vt:lpstr>
      <vt:lpstr>Do you price for profit?</vt:lpstr>
      <vt:lpstr> Pricing work for profit – some essential elements </vt:lpstr>
      <vt:lpstr>If…</vt:lpstr>
      <vt:lpstr>Matter related hours  </vt:lpstr>
      <vt:lpstr>Who thinks that they and others in their firm ‘lose’ at least 30 minutes of matter related time per day?</vt:lpstr>
      <vt:lpstr>If…</vt:lpstr>
      <vt:lpstr>An extra 30 minutes recorded daily (if fully recovered) will produce…</vt:lpstr>
      <vt:lpstr>Your recovery rate? </vt:lpstr>
      <vt:lpstr>    If…</vt:lpstr>
      <vt:lpstr>Recovery</vt:lpstr>
      <vt:lpstr>By reducing your … </vt:lpstr>
      <vt:lpstr>Your action plan to build your profitability?</vt:lpstr>
      <vt:lpstr> Take control of your cash management – cash is king  Work smarter, not harder Do the basics better </vt:lpstr>
      <vt:lpstr>Put the squeeze on every part of your business</vt:lpstr>
      <vt:lpstr>Avoid Financial Information Overload Measure what matters </vt:lpstr>
      <vt:lpstr>Your ‘lock-up’ (the amount your firm has invested in your clients) is a RISK </vt:lpstr>
      <vt:lpstr>How old is your “lock up”?</vt:lpstr>
      <vt:lpstr>Lock up is a  RISK which needs to be managed  How are you risk managing your lock up?</vt:lpstr>
      <vt:lpstr>Taking instructions</vt:lpstr>
      <vt:lpstr>Taking instructions = risk management </vt:lpstr>
      <vt:lpstr>How you manage your WIP is a reflection of how well you manage your clients</vt:lpstr>
      <vt:lpstr>Are you a squirrel?</vt:lpstr>
      <vt:lpstr>Your WIP management?</vt:lpstr>
      <vt:lpstr>How you manage your debtors is a reflection of how well you manage your clients</vt:lpstr>
      <vt:lpstr>Your debtors management? </vt:lpstr>
      <vt:lpstr>Your action plan to generate more cash?</vt:lpstr>
      <vt:lpstr>What are you going to take away from this session and do something about?</vt:lpstr>
      <vt:lpstr>Any questions?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Profiting from practice  - financial management </dc:title>
  <dc:creator>Peter</dc:creator>
  <cp:lastModifiedBy>Peter</cp:lastModifiedBy>
  <cp:revision>16</cp:revision>
  <cp:lastPrinted>2014-11-28T13:38:41Z</cp:lastPrinted>
  <dcterms:created xsi:type="dcterms:W3CDTF">2014-11-28T10:03:21Z</dcterms:created>
  <dcterms:modified xsi:type="dcterms:W3CDTF">2014-12-01T12:13:09Z</dcterms:modified>
</cp:coreProperties>
</file>